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meeting-notes.txt; [1] Context.
[1] Context
The team is preparing a beta release of a CSV reporting feature.
Target launch date: 2026-02-16, conditional on the accessibility checks being completed.
This is a target date, not an approved launch commitment.
This source is synthetic practice material. No additional approvals, owners, forecasts, or charts have been introduced.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meeting-notes.txt; [2] Confirmed decisions.
[2] Confirmed decisions
Limit the beta to 20 existing customers.
Keep automated scheduled exports outside the beta scope.
Do not expand beta scope at this checkpoint.
This source is synthetic practice material. No additional approvals, owners, forecasts, or charts have been introduced.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meeting-notes.txt; [3] Open risks and questions.
[3] Open risks and questions
Keyboard navigation in the export dialog has not completed accessibility review.
The CSV export currently drops rows with an empty optional comment field.
Support staff will need a training session, but no owner or due date has been assigned.
There is no revenue forecast or adoption projection in this meeting record.
This source is synthetic practice material. No additional approvals, owners, forecasts, or charts have been introduced.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meeting-notes.txt; [4] Actions.
[4] Actions
Maya: fix the missing-row CSV export bug by 2026-02-06.
Leo: complete the export-dialog accessibility checks by 2026-02-09.
Unassigned: arrange support training. Due date unassigned.
This source is synthetic practice material. No additional approvals, owners, forecasts, or charts have been introduced.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meeting-notes.txt; [5] Next checkpoint; [4] Actions; [1] Context.
[5] Next checkpoint
The next review is on 2026-02-10.
Review Maya's regression results and Leo's accessibility findings before confirming a launch date.
[4] Actions
Maya: fix the missing-row CSV export bug by 2026-02-06.
Leo: complete the export-dialog accessibility checks by 2026-02-09.
Unassigned: arrange support training. Due date unassigned.
[1] Context
The team is preparing a beta release of a CSV reporting feature.
Target launch date: 2026-02-16, conditional on the accessibility checks being completed.
This is a target date, not an approved launch commitment.
This source is synthetic practice material. No additional approvals, owners, forecasts, or charts have been introduced.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3A35"/>
        </a:solidFill>
      </p:bgPr>
    </p:bg>
    <p:spTree>
      <p:nvGrpSpPr>
        <p:cNvPr id="1" name=""/>
        <p:cNvGrpSpPr/>
        <p:nvPr/>
      </p:nvGrpSpPr>
      <p:grpSpPr>
        <a:xfrm>
          <a:off x="0" y="0"/>
          <a:ext cx="0" cy="0"/>
          <a:chOff x="0" y="0"/>
          <a:chExt cx="0" cy="0"/>
        </a:xfrm>
      </p:grpSpPr>
      <p:sp>
        <p:nvSpPr>
          <p:cNvPr id="2" name="Text 0"/>
          <p:cNvSpPr/>
          <p:nvPr/>
        </p:nvSpPr>
        <p:spPr>
          <a:xfrm>
            <a:off x="640080" y="502920"/>
            <a:ext cx="9875520" cy="274320"/>
          </a:xfrm>
          <a:prstGeom prst="rect">
            <a:avLst/>
          </a:prstGeom>
          <a:noFill/>
          <a:ln/>
        </p:spPr>
        <p:txBody>
          <a:bodyPr wrap="square" lIns="0" tIns="0" rIns="0" bIns="0" rtlCol="0" anchor="ctr"/>
          <a:lstStyle/>
          <a:p>
            <a:pPr indent="0" marL="0">
              <a:buNone/>
            </a:pPr>
            <a:r>
              <a:rPr lang="en-US" sz="1100" b="1" spc="150" kern="0" dirty="0">
                <a:solidFill>
                  <a:srgbClr val="DFF3EB"/>
                </a:solidFill>
                <a:latin typeface="Arial" pitchFamily="34" charset="0"/>
                <a:ea typeface="Arial" pitchFamily="34" charset="-122"/>
                <a:cs typeface="Arial" pitchFamily="34" charset="-120"/>
              </a:rPr>
              <a:t>HARBOR DESK  /  PRODUCT BETA REVIEW</a:t>
            </a:r>
            <a:endParaRPr lang="en-US" sz="1100" dirty="0"/>
          </a:p>
        </p:txBody>
      </p:sp>
      <p:sp>
        <p:nvSpPr>
          <p:cNvPr id="3" name="Text 1"/>
          <p:cNvSpPr/>
          <p:nvPr/>
        </p:nvSpPr>
        <p:spPr>
          <a:xfrm>
            <a:off x="640080" y="932688"/>
            <a:ext cx="10789920" cy="694944"/>
          </a:xfrm>
          <a:prstGeom prst="rect">
            <a:avLst/>
          </a:prstGeom>
          <a:noFill/>
          <a:ln/>
        </p:spPr>
        <p:txBody>
          <a:bodyPr wrap="square" lIns="0" tIns="0" rIns="0" bIns="0" rtlCol="0" anchor="ctr"/>
          <a:lstStyle/>
          <a:p>
            <a:pPr indent="0" marL="0">
              <a:buNone/>
            </a:pPr>
            <a:r>
              <a:rPr lang="en-US" sz="4000" b="1" dirty="0">
                <a:solidFill>
                  <a:srgbClr val="FFFFFF"/>
                </a:solidFill>
                <a:latin typeface="Arial" pitchFamily="34" charset="0"/>
                <a:ea typeface="Arial" pitchFamily="34" charset="-122"/>
                <a:cs typeface="Arial" pitchFamily="34" charset="-120"/>
              </a:rPr>
              <a:t>Context</a:t>
            </a:r>
            <a:endParaRPr lang="en-US" sz="4000" dirty="0"/>
          </a:p>
        </p:txBody>
      </p:sp>
      <p:sp>
        <p:nvSpPr>
          <p:cNvPr id="4" name="Text 2"/>
          <p:cNvSpPr/>
          <p:nvPr/>
        </p:nvSpPr>
        <p:spPr>
          <a:xfrm>
            <a:off x="640080" y="6144768"/>
            <a:ext cx="9784080" cy="228600"/>
          </a:xfrm>
          <a:prstGeom prst="rect">
            <a:avLst/>
          </a:prstGeom>
          <a:noFill/>
          <a:ln/>
        </p:spPr>
        <p:txBody>
          <a:bodyPr wrap="square" lIns="0" tIns="0" rIns="0" bIns="0" rtlCol="0" anchor="ctr"/>
          <a:lstStyle/>
          <a:p>
            <a:pPr indent="0" marL="0">
              <a:buNone/>
            </a:pPr>
            <a:r>
              <a:rPr lang="en-US" sz="1000" dirty="0">
                <a:solidFill>
                  <a:srgbClr val="DFF3EB"/>
                </a:solidFill>
                <a:latin typeface="Arial" pitchFamily="34" charset="0"/>
                <a:ea typeface="Arial" pitchFamily="34" charset="-122"/>
                <a:cs typeface="Arial" pitchFamily="34" charset="-120"/>
              </a:rPr>
              <a:t>Synthetic meeting · 2026-02-03 · OpxSkills practice</a:t>
            </a:r>
            <a:endParaRPr lang="en-US" sz="1000" dirty="0"/>
          </a:p>
        </p:txBody>
      </p:sp>
      <p:sp>
        <p:nvSpPr>
          <p:cNvPr id="5" name="Text 3"/>
          <p:cNvSpPr/>
          <p:nvPr/>
        </p:nvSpPr>
        <p:spPr>
          <a:xfrm>
            <a:off x="10808208" y="6099048"/>
            <a:ext cx="685800" cy="274320"/>
          </a:xfrm>
          <a:prstGeom prst="rect">
            <a:avLst/>
          </a:prstGeom>
          <a:noFill/>
          <a:ln/>
        </p:spPr>
        <p:txBody>
          <a:bodyPr wrap="square" lIns="0" tIns="0" rIns="0" bIns="0" rtlCol="0" anchor="ctr"/>
          <a:lstStyle/>
          <a:p>
            <a:pPr algn="r" indent="0" marL="0">
              <a:buNone/>
            </a:pPr>
            <a:r>
              <a:rPr lang="en-US" sz="1200" dirty="0">
                <a:solidFill>
                  <a:srgbClr val="DFF3EB"/>
                </a:solidFill>
                <a:latin typeface="Arial" pitchFamily="34" charset="0"/>
                <a:ea typeface="Arial" pitchFamily="34" charset="-122"/>
                <a:cs typeface="Arial" pitchFamily="34" charset="-120"/>
              </a:rPr>
              <a:t>01</a:t>
            </a:r>
            <a:endParaRPr lang="en-US" sz="1200" dirty="0"/>
          </a:p>
        </p:txBody>
      </p:sp>
      <p:sp>
        <p:nvSpPr>
          <p:cNvPr id="6" name="Shape 4"/>
          <p:cNvSpPr/>
          <p:nvPr/>
        </p:nvSpPr>
        <p:spPr>
          <a:xfrm>
            <a:off x="658368" y="1993392"/>
            <a:ext cx="530352" cy="530352"/>
          </a:xfrm>
          <a:prstGeom prst="ellipse">
            <a:avLst/>
          </a:prstGeom>
          <a:solidFill>
            <a:srgbClr val="DFF3EB"/>
          </a:solidFill>
          <a:ln w="12700">
            <a:solidFill>
              <a:srgbClr val="DFF3EB"/>
            </a:solidFill>
            <a:prstDash val="solid"/>
          </a:ln>
        </p:spPr>
      </p:sp>
      <p:sp>
        <p:nvSpPr>
          <p:cNvPr id="7" name="Text 5"/>
          <p:cNvSpPr/>
          <p:nvPr/>
        </p:nvSpPr>
        <p:spPr>
          <a:xfrm>
            <a:off x="658368" y="2002536"/>
            <a:ext cx="530352" cy="493776"/>
          </a:xfrm>
          <a:prstGeom prst="rect">
            <a:avLst/>
          </a:prstGeom>
          <a:noFill/>
          <a:ln/>
        </p:spPr>
        <p:txBody>
          <a:bodyPr wrap="square" lIns="0" tIns="0" rIns="0" bIns="0" rtlCol="0" anchor="ctr"/>
          <a:lstStyle/>
          <a:p>
            <a:pPr algn="ctr" indent="0" marL="0">
              <a:buNone/>
            </a:pPr>
            <a:r>
              <a:rPr lang="en-US" sz="1800" b="1" dirty="0">
                <a:solidFill>
                  <a:srgbClr val="163A35"/>
                </a:solidFill>
                <a:latin typeface="Arial" pitchFamily="34" charset="0"/>
                <a:ea typeface="Arial" pitchFamily="34" charset="-122"/>
                <a:cs typeface="Arial" pitchFamily="34" charset="-120"/>
              </a:rPr>
              <a:t>1</a:t>
            </a:r>
            <a:endParaRPr lang="en-US" sz="1800" dirty="0"/>
          </a:p>
        </p:txBody>
      </p:sp>
      <p:sp>
        <p:nvSpPr>
          <p:cNvPr id="8" name="Text 6"/>
          <p:cNvSpPr/>
          <p:nvPr/>
        </p:nvSpPr>
        <p:spPr>
          <a:xfrm>
            <a:off x="1417320" y="1993392"/>
            <a:ext cx="4572000" cy="530352"/>
          </a:xfrm>
          <a:prstGeom prst="rect">
            <a:avLst/>
          </a:prstGeom>
          <a:noFill/>
          <a:ln/>
        </p:spPr>
        <p:txBody>
          <a:bodyPr wrap="square" lIns="0" tIns="0" rIns="0" bIns="0" rtlCol="0" anchor="ctr"/>
          <a:lstStyle/>
          <a:p>
            <a:pPr indent="0" marL="0">
              <a:buNone/>
            </a:pPr>
            <a:r>
              <a:rPr lang="en-US" sz="2600" b="1" dirty="0">
                <a:solidFill>
                  <a:srgbClr val="FFFFFF"/>
                </a:solidFill>
                <a:latin typeface="Arial" pitchFamily="34" charset="0"/>
                <a:ea typeface="Arial" pitchFamily="34" charset="-122"/>
                <a:cs typeface="Arial" pitchFamily="34" charset="-120"/>
              </a:rPr>
              <a:t>CSV reporting feature</a:t>
            </a:r>
            <a:endParaRPr lang="en-US" sz="2600" dirty="0"/>
          </a:p>
        </p:txBody>
      </p:sp>
      <p:sp>
        <p:nvSpPr>
          <p:cNvPr id="9" name="Text 7"/>
          <p:cNvSpPr/>
          <p:nvPr/>
        </p:nvSpPr>
        <p:spPr>
          <a:xfrm>
            <a:off x="1417320" y="2761488"/>
            <a:ext cx="4480560" cy="694944"/>
          </a:xfrm>
          <a:prstGeom prst="rect">
            <a:avLst/>
          </a:prstGeom>
          <a:noFill/>
          <a:ln/>
        </p:spPr>
        <p:txBody>
          <a:bodyPr wrap="square" lIns="0" tIns="0" rIns="0" bIns="0" rtlCol="0" anchor="t"/>
          <a:lstStyle/>
          <a:p>
            <a:pPr indent="0" marL="0">
              <a:buNone/>
            </a:pPr>
            <a:r>
              <a:rPr lang="en-US" sz="2200" dirty="0">
                <a:solidFill>
                  <a:srgbClr val="DFF3EB"/>
                </a:solidFill>
                <a:latin typeface="Arial" pitchFamily="34" charset="0"/>
                <a:ea typeface="Arial" pitchFamily="34" charset="-122"/>
                <a:cs typeface="Arial" pitchFamily="34" charset="-120"/>
              </a:rPr>
              <a:t>The team is preparing a beta release.</a:t>
            </a:r>
            <a:endParaRPr lang="en-US" sz="2200" dirty="0"/>
          </a:p>
        </p:txBody>
      </p:sp>
      <p:sp>
        <p:nvSpPr>
          <p:cNvPr id="10" name="Shape 8"/>
          <p:cNvSpPr/>
          <p:nvPr/>
        </p:nvSpPr>
        <p:spPr>
          <a:xfrm>
            <a:off x="6419088" y="1965960"/>
            <a:ext cx="5120640" cy="3474720"/>
          </a:xfrm>
          <a:prstGeom prst="roundRect">
            <a:avLst>
              <a:gd name="adj" fmla="val 3947"/>
            </a:avLst>
          </a:prstGeom>
          <a:solidFill>
            <a:srgbClr val="DFF3EB"/>
          </a:solidFill>
          <a:ln w="6350">
            <a:solidFill>
              <a:srgbClr val="DFF3EB"/>
            </a:solidFill>
            <a:prstDash val="solid"/>
          </a:ln>
        </p:spPr>
      </p:sp>
      <p:sp>
        <p:nvSpPr>
          <p:cNvPr id="11" name="Text 9"/>
          <p:cNvSpPr/>
          <p:nvPr/>
        </p:nvSpPr>
        <p:spPr>
          <a:xfrm>
            <a:off x="6748272" y="2267712"/>
            <a:ext cx="4389120" cy="320040"/>
          </a:xfrm>
          <a:prstGeom prst="rect">
            <a:avLst/>
          </a:prstGeom>
          <a:noFill/>
          <a:ln/>
        </p:spPr>
        <p:txBody>
          <a:bodyPr wrap="square" lIns="0" tIns="0" rIns="0" bIns="0" rtlCol="0" anchor="ctr"/>
          <a:lstStyle/>
          <a:p>
            <a:pPr indent="0" marL="0">
              <a:buNone/>
            </a:pPr>
            <a:r>
              <a:rPr lang="en-US" sz="1300" b="1" spc="150" kern="0" dirty="0">
                <a:solidFill>
                  <a:srgbClr val="247A66"/>
                </a:solidFill>
                <a:latin typeface="Arial" pitchFamily="34" charset="0"/>
                <a:ea typeface="Arial" pitchFamily="34" charset="-122"/>
                <a:cs typeface="Arial" pitchFamily="34" charset="-120"/>
              </a:rPr>
              <a:t>TARGET LAUNCH</a:t>
            </a:r>
            <a:endParaRPr lang="en-US" sz="1300" dirty="0"/>
          </a:p>
        </p:txBody>
      </p:sp>
      <p:sp>
        <p:nvSpPr>
          <p:cNvPr id="12" name="Text 10"/>
          <p:cNvSpPr/>
          <p:nvPr/>
        </p:nvSpPr>
        <p:spPr>
          <a:xfrm>
            <a:off x="6748272" y="2807208"/>
            <a:ext cx="4480560" cy="685800"/>
          </a:xfrm>
          <a:prstGeom prst="rect">
            <a:avLst/>
          </a:prstGeom>
          <a:noFill/>
          <a:ln/>
        </p:spPr>
        <p:txBody>
          <a:bodyPr wrap="square" lIns="0" tIns="0" rIns="0" bIns="0" rtlCol="0" anchor="ctr"/>
          <a:lstStyle/>
          <a:p>
            <a:pPr indent="0" marL="0">
              <a:buNone/>
            </a:pPr>
            <a:r>
              <a:rPr lang="en-US" sz="3400" b="1" dirty="0">
                <a:solidFill>
                  <a:srgbClr val="163A35"/>
                </a:solidFill>
                <a:latin typeface="Arial" pitchFamily="34" charset="0"/>
                <a:ea typeface="Arial" pitchFamily="34" charset="-122"/>
                <a:cs typeface="Arial" pitchFamily="34" charset="-120"/>
              </a:rPr>
              <a:t>2026-02-16</a:t>
            </a:r>
            <a:endParaRPr lang="en-US" sz="3400" dirty="0"/>
          </a:p>
        </p:txBody>
      </p:sp>
      <p:sp>
        <p:nvSpPr>
          <p:cNvPr id="13" name="Text 11"/>
          <p:cNvSpPr/>
          <p:nvPr/>
        </p:nvSpPr>
        <p:spPr>
          <a:xfrm>
            <a:off x="6748272" y="3730752"/>
            <a:ext cx="4206240" cy="777240"/>
          </a:xfrm>
          <a:prstGeom prst="rect">
            <a:avLst/>
          </a:prstGeom>
          <a:noFill/>
          <a:ln/>
        </p:spPr>
        <p:txBody>
          <a:bodyPr wrap="square" lIns="0" tIns="0" rIns="0" bIns="0" rtlCol="0" anchor="ctr"/>
          <a:lstStyle/>
          <a:p>
            <a:pPr indent="0" marL="0">
              <a:buNone/>
            </a:pPr>
            <a:r>
              <a:rPr lang="en-US" sz="2000" dirty="0">
                <a:solidFill>
                  <a:srgbClr val="163A35"/>
                </a:solidFill>
                <a:latin typeface="Arial" pitchFamily="34" charset="0"/>
                <a:ea typeface="Arial" pitchFamily="34" charset="-122"/>
                <a:cs typeface="Arial" pitchFamily="34" charset="-120"/>
              </a:rPr>
              <a:t>Conditional on completion of</a:t>
            </a:r>
            <a:endParaRPr lang="en-US" sz="2000" dirty="0"/>
          </a:p>
          <a:p>
            <a:pPr indent="0" marL="0">
              <a:buNone/>
            </a:pPr>
            <a:r>
              <a:rPr lang="en-US" sz="2000" dirty="0">
                <a:solidFill>
                  <a:srgbClr val="163A35"/>
                </a:solidFill>
                <a:latin typeface="Arial" pitchFamily="34" charset="0"/>
                <a:ea typeface="Arial" pitchFamily="34" charset="-122"/>
                <a:cs typeface="Arial" pitchFamily="34" charset="-120"/>
              </a:rPr>
              <a:t>accessibility checks.</a:t>
            </a:r>
            <a:endParaRPr lang="en-US" sz="2000" dirty="0"/>
          </a:p>
        </p:txBody>
      </p:sp>
      <p:sp>
        <p:nvSpPr>
          <p:cNvPr id="14" name="Text 12"/>
          <p:cNvSpPr/>
          <p:nvPr/>
        </p:nvSpPr>
        <p:spPr>
          <a:xfrm>
            <a:off x="6748272" y="4681728"/>
            <a:ext cx="4160520" cy="384048"/>
          </a:xfrm>
          <a:prstGeom prst="rect">
            <a:avLst/>
          </a:prstGeom>
          <a:noFill/>
          <a:ln/>
        </p:spPr>
        <p:txBody>
          <a:bodyPr wrap="square" lIns="0" tIns="0" rIns="0" bIns="0" rtlCol="0" anchor="ctr"/>
          <a:lstStyle/>
          <a:p>
            <a:pPr indent="0" marL="0">
              <a:buNone/>
            </a:pPr>
            <a:r>
              <a:rPr lang="en-US" sz="1600" b="1" dirty="0">
                <a:solidFill>
                  <a:srgbClr val="6D4710"/>
                </a:solidFill>
                <a:latin typeface="Arial" pitchFamily="34" charset="0"/>
                <a:ea typeface="Arial" pitchFamily="34" charset="-122"/>
                <a:cs typeface="Arial" pitchFamily="34" charset="-120"/>
              </a:rPr>
              <a:t>Not an approved launch commitment.</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502920"/>
            <a:ext cx="9875520" cy="274320"/>
          </a:xfrm>
          <a:prstGeom prst="rect">
            <a:avLst/>
          </a:prstGeom>
          <a:noFill/>
          <a:ln/>
        </p:spPr>
        <p:txBody>
          <a:bodyPr wrap="square" lIns="0" tIns="0" rIns="0" bIns="0" rtlCol="0" anchor="ctr"/>
          <a:lstStyle/>
          <a:p>
            <a:pPr indent="0" marL="0">
              <a:buNone/>
            </a:pPr>
            <a:r>
              <a:rPr lang="en-US" sz="1100" b="1" spc="150" kern="0" dirty="0">
                <a:solidFill>
                  <a:srgbClr val="516C63"/>
                </a:solidFill>
                <a:latin typeface="Arial" pitchFamily="34" charset="0"/>
                <a:ea typeface="Arial" pitchFamily="34" charset="-122"/>
                <a:cs typeface="Arial" pitchFamily="34" charset="-120"/>
              </a:rPr>
              <a:t>HARBOR DESK  /  PRODUCT BETA REVIEW</a:t>
            </a:r>
            <a:endParaRPr lang="en-US" sz="1100" dirty="0"/>
          </a:p>
        </p:txBody>
      </p:sp>
      <p:sp>
        <p:nvSpPr>
          <p:cNvPr id="3" name="Text 1"/>
          <p:cNvSpPr/>
          <p:nvPr/>
        </p:nvSpPr>
        <p:spPr>
          <a:xfrm>
            <a:off x="640080" y="932688"/>
            <a:ext cx="10789920" cy="694944"/>
          </a:xfrm>
          <a:prstGeom prst="rect">
            <a:avLst/>
          </a:prstGeom>
          <a:noFill/>
          <a:ln/>
        </p:spPr>
        <p:txBody>
          <a:bodyPr wrap="square" lIns="0" tIns="0" rIns="0" bIns="0" rtlCol="0" anchor="ctr"/>
          <a:lstStyle/>
          <a:p>
            <a:pPr indent="0" marL="0">
              <a:buNone/>
            </a:pPr>
            <a:r>
              <a:rPr lang="en-US" sz="4000" b="1" dirty="0">
                <a:solidFill>
                  <a:srgbClr val="18372F"/>
                </a:solidFill>
                <a:latin typeface="Arial" pitchFamily="34" charset="0"/>
                <a:ea typeface="Arial" pitchFamily="34" charset="-122"/>
                <a:cs typeface="Arial" pitchFamily="34" charset="-120"/>
              </a:rPr>
              <a:t>Decisions</a:t>
            </a:r>
            <a:endParaRPr lang="en-US" sz="4000" dirty="0"/>
          </a:p>
        </p:txBody>
      </p:sp>
      <p:sp>
        <p:nvSpPr>
          <p:cNvPr id="4" name="Text 2"/>
          <p:cNvSpPr/>
          <p:nvPr/>
        </p:nvSpPr>
        <p:spPr>
          <a:xfrm>
            <a:off x="640080" y="6144768"/>
            <a:ext cx="9784080" cy="228600"/>
          </a:xfrm>
          <a:prstGeom prst="rect">
            <a:avLst/>
          </a:prstGeom>
          <a:noFill/>
          <a:ln/>
        </p:spPr>
        <p:txBody>
          <a:bodyPr wrap="square" lIns="0" tIns="0" rIns="0" bIns="0" rtlCol="0" anchor="ctr"/>
          <a:lstStyle/>
          <a:p>
            <a:pPr indent="0" marL="0">
              <a:buNone/>
            </a:pPr>
            <a:r>
              <a:rPr lang="en-US" sz="1000" dirty="0">
                <a:solidFill>
                  <a:srgbClr val="516C63"/>
                </a:solidFill>
                <a:latin typeface="Arial" pitchFamily="34" charset="0"/>
                <a:ea typeface="Arial" pitchFamily="34" charset="-122"/>
                <a:cs typeface="Arial" pitchFamily="34" charset="-120"/>
              </a:rPr>
              <a:t>Synthetic meeting · 2026-02-03 · OpxSkills practice</a:t>
            </a:r>
            <a:endParaRPr lang="en-US" sz="1000" dirty="0"/>
          </a:p>
        </p:txBody>
      </p:sp>
      <p:sp>
        <p:nvSpPr>
          <p:cNvPr id="5" name="Text 3"/>
          <p:cNvSpPr/>
          <p:nvPr/>
        </p:nvSpPr>
        <p:spPr>
          <a:xfrm>
            <a:off x="10808208" y="6099048"/>
            <a:ext cx="685800" cy="274320"/>
          </a:xfrm>
          <a:prstGeom prst="rect">
            <a:avLst/>
          </a:prstGeom>
          <a:noFill/>
          <a:ln/>
        </p:spPr>
        <p:txBody>
          <a:bodyPr wrap="square" lIns="0" tIns="0" rIns="0" bIns="0" rtlCol="0" anchor="ctr"/>
          <a:lstStyle/>
          <a:p>
            <a:pPr algn="r" indent="0" marL="0">
              <a:buNone/>
            </a:pPr>
            <a:r>
              <a:rPr lang="en-US" sz="1200" dirty="0">
                <a:solidFill>
                  <a:srgbClr val="516C63"/>
                </a:solidFill>
                <a:latin typeface="Arial" pitchFamily="34" charset="0"/>
                <a:ea typeface="Arial" pitchFamily="34" charset="-122"/>
                <a:cs typeface="Arial" pitchFamily="34" charset="-120"/>
              </a:rPr>
              <a:t>02</a:t>
            </a:r>
            <a:endParaRPr lang="en-US" sz="1200" dirty="0"/>
          </a:p>
        </p:txBody>
      </p:sp>
      <p:sp>
        <p:nvSpPr>
          <p:cNvPr id="6" name="Shape 4"/>
          <p:cNvSpPr/>
          <p:nvPr/>
        </p:nvSpPr>
        <p:spPr>
          <a:xfrm>
            <a:off x="640080" y="1965960"/>
            <a:ext cx="3200400" cy="3639312"/>
          </a:xfrm>
          <a:prstGeom prst="roundRect">
            <a:avLst>
              <a:gd name="adj" fmla="val 4286"/>
            </a:avLst>
          </a:prstGeom>
          <a:solidFill>
            <a:srgbClr val="DFF3EB"/>
          </a:solidFill>
          <a:ln w="6350">
            <a:solidFill>
              <a:srgbClr val="DFF3EB"/>
            </a:solidFill>
            <a:prstDash val="solid"/>
          </a:ln>
        </p:spPr>
      </p:sp>
      <p:sp>
        <p:nvSpPr>
          <p:cNvPr id="7" name="Text 5"/>
          <p:cNvSpPr/>
          <p:nvPr/>
        </p:nvSpPr>
        <p:spPr>
          <a:xfrm>
            <a:off x="987552" y="2304288"/>
            <a:ext cx="2468880" cy="1024128"/>
          </a:xfrm>
          <a:prstGeom prst="rect">
            <a:avLst/>
          </a:prstGeom>
          <a:noFill/>
          <a:ln/>
        </p:spPr>
        <p:txBody>
          <a:bodyPr wrap="square" lIns="0" tIns="0" rIns="0" bIns="0" rtlCol="0" anchor="ctr"/>
          <a:lstStyle/>
          <a:p>
            <a:pPr indent="0" marL="0">
              <a:buNone/>
            </a:pPr>
            <a:r>
              <a:rPr lang="en-US" sz="7600" b="1" dirty="0">
                <a:solidFill>
                  <a:srgbClr val="247A66"/>
                </a:solidFill>
                <a:latin typeface="Arial" pitchFamily="34" charset="0"/>
                <a:ea typeface="Arial" pitchFamily="34" charset="-122"/>
                <a:cs typeface="Arial" pitchFamily="34" charset="-120"/>
              </a:rPr>
              <a:t>20</a:t>
            </a:r>
            <a:endParaRPr lang="en-US" sz="7600" dirty="0"/>
          </a:p>
        </p:txBody>
      </p:sp>
      <p:sp>
        <p:nvSpPr>
          <p:cNvPr id="8" name="Text 6"/>
          <p:cNvSpPr/>
          <p:nvPr/>
        </p:nvSpPr>
        <p:spPr>
          <a:xfrm>
            <a:off x="987552" y="3639312"/>
            <a:ext cx="2377440" cy="914400"/>
          </a:xfrm>
          <a:prstGeom prst="rect">
            <a:avLst/>
          </a:prstGeom>
          <a:noFill/>
          <a:ln/>
        </p:spPr>
        <p:txBody>
          <a:bodyPr wrap="square" lIns="0" tIns="0" rIns="0" bIns="0" rtlCol="0" anchor="ctr"/>
          <a:lstStyle/>
          <a:p>
            <a:pPr indent="0" marL="0">
              <a:buNone/>
            </a:pPr>
            <a:r>
              <a:rPr lang="en-US" sz="2400" b="1" dirty="0">
                <a:solidFill>
                  <a:srgbClr val="18372F"/>
                </a:solidFill>
                <a:latin typeface="Arial" pitchFamily="34" charset="0"/>
                <a:ea typeface="Arial" pitchFamily="34" charset="-122"/>
                <a:cs typeface="Arial" pitchFamily="34" charset="-120"/>
              </a:rPr>
              <a:t>existing customers</a:t>
            </a:r>
            <a:endParaRPr lang="en-US" sz="2400" dirty="0"/>
          </a:p>
          <a:p>
            <a:pPr indent="0" marL="0">
              <a:buNone/>
            </a:pPr>
            <a:r>
              <a:rPr lang="en-US" sz="2400" b="1" dirty="0">
                <a:solidFill>
                  <a:srgbClr val="18372F"/>
                </a:solidFill>
                <a:latin typeface="Arial" pitchFamily="34" charset="0"/>
                <a:ea typeface="Arial" pitchFamily="34" charset="-122"/>
                <a:cs typeface="Arial" pitchFamily="34" charset="-120"/>
              </a:rPr>
              <a:t>in the beta</a:t>
            </a:r>
            <a:endParaRPr lang="en-US" sz="2400" dirty="0"/>
          </a:p>
        </p:txBody>
      </p:sp>
      <p:sp>
        <p:nvSpPr>
          <p:cNvPr id="9" name="Text 7"/>
          <p:cNvSpPr/>
          <p:nvPr/>
        </p:nvSpPr>
        <p:spPr>
          <a:xfrm>
            <a:off x="987552" y="4965192"/>
            <a:ext cx="2377440" cy="256032"/>
          </a:xfrm>
          <a:prstGeom prst="rect">
            <a:avLst/>
          </a:prstGeom>
          <a:noFill/>
          <a:ln/>
        </p:spPr>
        <p:txBody>
          <a:bodyPr wrap="square" lIns="0" tIns="0" rIns="0" bIns="0" rtlCol="0" anchor="ctr"/>
          <a:lstStyle/>
          <a:p>
            <a:pPr indent="0" marL="0">
              <a:buNone/>
            </a:pPr>
            <a:r>
              <a:rPr lang="en-US" sz="1100" b="1" dirty="0">
                <a:solidFill>
                  <a:srgbClr val="516C63"/>
                </a:solidFill>
                <a:latin typeface="Arial" pitchFamily="34" charset="0"/>
                <a:ea typeface="Arial" pitchFamily="34" charset="-122"/>
                <a:cs typeface="Arial" pitchFamily="34" charset="-120"/>
              </a:rPr>
              <a:t>CONFIRMED SCOPE</a:t>
            </a:r>
            <a:endParaRPr lang="en-US" sz="1100" dirty="0"/>
          </a:p>
        </p:txBody>
      </p:sp>
      <p:sp>
        <p:nvSpPr>
          <p:cNvPr id="10" name="Shape 8"/>
          <p:cNvSpPr/>
          <p:nvPr/>
        </p:nvSpPr>
        <p:spPr>
          <a:xfrm>
            <a:off x="4434840" y="2148840"/>
            <a:ext cx="530352" cy="530352"/>
          </a:xfrm>
          <a:prstGeom prst="ellipse">
            <a:avLst/>
          </a:prstGeom>
          <a:solidFill>
            <a:srgbClr val="247A66"/>
          </a:solidFill>
          <a:ln w="12700">
            <a:solidFill>
              <a:srgbClr val="247A66"/>
            </a:solidFill>
            <a:prstDash val="solid"/>
          </a:ln>
        </p:spPr>
      </p:sp>
      <p:sp>
        <p:nvSpPr>
          <p:cNvPr id="11" name="Text 9"/>
          <p:cNvSpPr/>
          <p:nvPr/>
        </p:nvSpPr>
        <p:spPr>
          <a:xfrm>
            <a:off x="4434840" y="2157984"/>
            <a:ext cx="530352" cy="493776"/>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2" name="Text 10"/>
          <p:cNvSpPr/>
          <p:nvPr/>
        </p:nvSpPr>
        <p:spPr>
          <a:xfrm>
            <a:off x="5212080" y="2103120"/>
            <a:ext cx="5870448" cy="548640"/>
          </a:xfrm>
          <a:prstGeom prst="rect">
            <a:avLst/>
          </a:prstGeom>
          <a:noFill/>
          <a:ln/>
        </p:spPr>
        <p:txBody>
          <a:bodyPr wrap="square" lIns="0" tIns="0" rIns="0" bIns="0" rtlCol="0" anchor="ctr"/>
          <a:lstStyle/>
          <a:p>
            <a:pPr indent="0" marL="0">
              <a:buNone/>
            </a:pPr>
            <a:r>
              <a:rPr lang="en-US" sz="2600" b="1" dirty="0">
                <a:solidFill>
                  <a:srgbClr val="18372F"/>
                </a:solidFill>
                <a:latin typeface="Arial" pitchFamily="34" charset="0"/>
                <a:ea typeface="Arial" pitchFamily="34" charset="-122"/>
                <a:cs typeface="Arial" pitchFamily="34" charset="-120"/>
              </a:rPr>
              <a:t>Scheduled exports stay out</a:t>
            </a:r>
            <a:endParaRPr lang="en-US" sz="2600" dirty="0"/>
          </a:p>
        </p:txBody>
      </p:sp>
      <p:sp>
        <p:nvSpPr>
          <p:cNvPr id="13" name="Text 11"/>
          <p:cNvSpPr/>
          <p:nvPr/>
        </p:nvSpPr>
        <p:spPr>
          <a:xfrm>
            <a:off x="5212080" y="2843784"/>
            <a:ext cx="5669280" cy="841248"/>
          </a:xfrm>
          <a:prstGeom prst="rect">
            <a:avLst/>
          </a:prstGeom>
          <a:noFill/>
          <a:ln/>
        </p:spPr>
        <p:txBody>
          <a:bodyPr wrap="square" lIns="0" tIns="0" rIns="0" bIns="0" rtlCol="0" anchor="ctr"/>
          <a:lstStyle/>
          <a:p>
            <a:pPr indent="0" marL="0">
              <a:buNone/>
            </a:pPr>
            <a:r>
              <a:rPr lang="en-US" sz="2100" dirty="0">
                <a:solidFill>
                  <a:srgbClr val="516C63"/>
                </a:solidFill>
                <a:latin typeface="Arial" pitchFamily="34" charset="0"/>
                <a:ea typeface="Arial" pitchFamily="34" charset="-122"/>
                <a:cs typeface="Arial" pitchFamily="34" charset="-120"/>
              </a:rPr>
              <a:t>Keep automated scheduled exports</a:t>
            </a:r>
            <a:endParaRPr lang="en-US" sz="2100" dirty="0"/>
          </a:p>
          <a:p>
            <a:pPr indent="0" marL="0">
              <a:buNone/>
            </a:pPr>
            <a:r>
              <a:rPr lang="en-US" sz="2100" dirty="0">
                <a:solidFill>
                  <a:srgbClr val="516C63"/>
                </a:solidFill>
                <a:latin typeface="Arial" pitchFamily="34" charset="0"/>
                <a:ea typeface="Arial" pitchFamily="34" charset="-122"/>
                <a:cs typeface="Arial" pitchFamily="34" charset="-120"/>
              </a:rPr>
              <a:t>outside the beta scope.</a:t>
            </a:r>
            <a:endParaRPr lang="en-US" sz="2100" dirty="0"/>
          </a:p>
        </p:txBody>
      </p:sp>
      <p:sp>
        <p:nvSpPr>
          <p:cNvPr id="14" name="Shape 12"/>
          <p:cNvSpPr/>
          <p:nvPr/>
        </p:nvSpPr>
        <p:spPr>
          <a:xfrm>
            <a:off x="4434840" y="4178808"/>
            <a:ext cx="530352" cy="530352"/>
          </a:xfrm>
          <a:prstGeom prst="ellipse">
            <a:avLst/>
          </a:prstGeom>
          <a:solidFill>
            <a:srgbClr val="247A66"/>
          </a:solidFill>
          <a:ln w="12700">
            <a:solidFill>
              <a:srgbClr val="247A66"/>
            </a:solidFill>
            <a:prstDash val="solid"/>
          </a:ln>
        </p:spPr>
      </p:sp>
      <p:sp>
        <p:nvSpPr>
          <p:cNvPr id="15" name="Text 13"/>
          <p:cNvSpPr/>
          <p:nvPr/>
        </p:nvSpPr>
        <p:spPr>
          <a:xfrm>
            <a:off x="4434840" y="4187952"/>
            <a:ext cx="530352" cy="493776"/>
          </a:xfrm>
          <a:prstGeom prst="rect">
            <a:avLst/>
          </a:prstGeom>
          <a:no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6" name="Text 14"/>
          <p:cNvSpPr/>
          <p:nvPr/>
        </p:nvSpPr>
        <p:spPr>
          <a:xfrm>
            <a:off x="5212080" y="4114800"/>
            <a:ext cx="5760720" cy="548640"/>
          </a:xfrm>
          <a:prstGeom prst="rect">
            <a:avLst/>
          </a:prstGeom>
          <a:noFill/>
          <a:ln/>
        </p:spPr>
        <p:txBody>
          <a:bodyPr wrap="square" lIns="0" tIns="0" rIns="0" bIns="0" rtlCol="0" anchor="ctr"/>
          <a:lstStyle/>
          <a:p>
            <a:pPr indent="0" marL="0">
              <a:buNone/>
            </a:pPr>
            <a:r>
              <a:rPr lang="en-US" sz="2600" b="1" dirty="0">
                <a:solidFill>
                  <a:srgbClr val="18372F"/>
                </a:solidFill>
                <a:latin typeface="Arial" pitchFamily="34" charset="0"/>
                <a:ea typeface="Arial" pitchFamily="34" charset="-122"/>
                <a:cs typeface="Arial" pitchFamily="34" charset="-120"/>
              </a:rPr>
              <a:t>No scope expansion</a:t>
            </a:r>
            <a:endParaRPr lang="en-US" sz="2600" dirty="0"/>
          </a:p>
        </p:txBody>
      </p:sp>
      <p:sp>
        <p:nvSpPr>
          <p:cNvPr id="17" name="Text 15"/>
          <p:cNvSpPr/>
          <p:nvPr/>
        </p:nvSpPr>
        <p:spPr>
          <a:xfrm>
            <a:off x="5212080" y="4864608"/>
            <a:ext cx="5669280" cy="786384"/>
          </a:xfrm>
          <a:prstGeom prst="rect">
            <a:avLst/>
          </a:prstGeom>
          <a:noFill/>
          <a:ln/>
        </p:spPr>
        <p:txBody>
          <a:bodyPr wrap="square" lIns="0" tIns="0" rIns="0" bIns="0" rtlCol="0" anchor="ctr"/>
          <a:lstStyle/>
          <a:p>
            <a:pPr indent="0" marL="0">
              <a:buNone/>
            </a:pPr>
            <a:r>
              <a:rPr lang="en-US" sz="2100" dirty="0">
                <a:solidFill>
                  <a:srgbClr val="516C63"/>
                </a:solidFill>
                <a:latin typeface="Arial" pitchFamily="34" charset="0"/>
                <a:ea typeface="Arial" pitchFamily="34" charset="-122"/>
                <a:cs typeface="Arial" pitchFamily="34" charset="-120"/>
              </a:rPr>
              <a:t>Do not expand beta scope</a:t>
            </a:r>
            <a:endParaRPr lang="en-US" sz="2100" dirty="0"/>
          </a:p>
          <a:p>
            <a:pPr indent="0" marL="0">
              <a:buNone/>
            </a:pPr>
            <a:r>
              <a:rPr lang="en-US" sz="2100" dirty="0">
                <a:solidFill>
                  <a:srgbClr val="516C63"/>
                </a:solidFill>
                <a:latin typeface="Arial" pitchFamily="34" charset="0"/>
                <a:ea typeface="Arial" pitchFamily="34" charset="-122"/>
                <a:cs typeface="Arial" pitchFamily="34" charset="-120"/>
              </a:rPr>
              <a:t>at this checkpoint.</a:t>
            </a:r>
            <a:endParaRPr lang="en-US" sz="2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502920"/>
            <a:ext cx="9875520" cy="274320"/>
          </a:xfrm>
          <a:prstGeom prst="rect">
            <a:avLst/>
          </a:prstGeom>
          <a:noFill/>
          <a:ln/>
        </p:spPr>
        <p:txBody>
          <a:bodyPr wrap="square" lIns="0" tIns="0" rIns="0" bIns="0" rtlCol="0" anchor="ctr"/>
          <a:lstStyle/>
          <a:p>
            <a:pPr indent="0" marL="0">
              <a:buNone/>
            </a:pPr>
            <a:r>
              <a:rPr lang="en-US" sz="1100" b="1" spc="150" kern="0" dirty="0">
                <a:solidFill>
                  <a:srgbClr val="516C63"/>
                </a:solidFill>
                <a:latin typeface="Arial" pitchFamily="34" charset="0"/>
                <a:ea typeface="Arial" pitchFamily="34" charset="-122"/>
                <a:cs typeface="Arial" pitchFamily="34" charset="-120"/>
              </a:rPr>
              <a:t>HARBOR DESK  /  PRODUCT BETA REVIEW</a:t>
            </a:r>
            <a:endParaRPr lang="en-US" sz="1100" dirty="0"/>
          </a:p>
        </p:txBody>
      </p:sp>
      <p:sp>
        <p:nvSpPr>
          <p:cNvPr id="3" name="Text 1"/>
          <p:cNvSpPr/>
          <p:nvPr/>
        </p:nvSpPr>
        <p:spPr>
          <a:xfrm>
            <a:off x="640080" y="932688"/>
            <a:ext cx="10789920" cy="694944"/>
          </a:xfrm>
          <a:prstGeom prst="rect">
            <a:avLst/>
          </a:prstGeom>
          <a:noFill/>
          <a:ln/>
        </p:spPr>
        <p:txBody>
          <a:bodyPr wrap="square" lIns="0" tIns="0" rIns="0" bIns="0" rtlCol="0" anchor="ctr"/>
          <a:lstStyle/>
          <a:p>
            <a:pPr indent="0" marL="0">
              <a:buNone/>
            </a:pPr>
            <a:r>
              <a:rPr lang="en-US" sz="4000" b="1" dirty="0">
                <a:solidFill>
                  <a:srgbClr val="18372F"/>
                </a:solidFill>
                <a:latin typeface="Arial" pitchFamily="34" charset="0"/>
                <a:ea typeface="Arial" pitchFamily="34" charset="-122"/>
                <a:cs typeface="Arial" pitchFamily="34" charset="-120"/>
              </a:rPr>
              <a:t>Open risks</a:t>
            </a:r>
            <a:endParaRPr lang="en-US" sz="4000" dirty="0"/>
          </a:p>
        </p:txBody>
      </p:sp>
      <p:sp>
        <p:nvSpPr>
          <p:cNvPr id="4" name="Text 2"/>
          <p:cNvSpPr/>
          <p:nvPr/>
        </p:nvSpPr>
        <p:spPr>
          <a:xfrm>
            <a:off x="640080" y="6144768"/>
            <a:ext cx="9784080" cy="228600"/>
          </a:xfrm>
          <a:prstGeom prst="rect">
            <a:avLst/>
          </a:prstGeom>
          <a:noFill/>
          <a:ln/>
        </p:spPr>
        <p:txBody>
          <a:bodyPr wrap="square" lIns="0" tIns="0" rIns="0" bIns="0" rtlCol="0" anchor="ctr"/>
          <a:lstStyle/>
          <a:p>
            <a:pPr indent="0" marL="0">
              <a:buNone/>
            </a:pPr>
            <a:r>
              <a:rPr lang="en-US" sz="1000" dirty="0">
                <a:solidFill>
                  <a:srgbClr val="516C63"/>
                </a:solidFill>
                <a:latin typeface="Arial" pitchFamily="34" charset="0"/>
                <a:ea typeface="Arial" pitchFamily="34" charset="-122"/>
                <a:cs typeface="Arial" pitchFamily="34" charset="-120"/>
              </a:rPr>
              <a:t>Synthetic meeting · 2026-02-03 · OpxSkills practice</a:t>
            </a:r>
            <a:endParaRPr lang="en-US" sz="1000" dirty="0"/>
          </a:p>
        </p:txBody>
      </p:sp>
      <p:sp>
        <p:nvSpPr>
          <p:cNvPr id="5" name="Text 3"/>
          <p:cNvSpPr/>
          <p:nvPr/>
        </p:nvSpPr>
        <p:spPr>
          <a:xfrm>
            <a:off x="10808208" y="6099048"/>
            <a:ext cx="685800" cy="274320"/>
          </a:xfrm>
          <a:prstGeom prst="rect">
            <a:avLst/>
          </a:prstGeom>
          <a:noFill/>
          <a:ln/>
        </p:spPr>
        <p:txBody>
          <a:bodyPr wrap="square" lIns="0" tIns="0" rIns="0" bIns="0" rtlCol="0" anchor="ctr"/>
          <a:lstStyle/>
          <a:p>
            <a:pPr algn="r" indent="0" marL="0">
              <a:buNone/>
            </a:pPr>
            <a:r>
              <a:rPr lang="en-US" sz="1200" dirty="0">
                <a:solidFill>
                  <a:srgbClr val="516C63"/>
                </a:solidFill>
                <a:latin typeface="Arial" pitchFamily="34" charset="0"/>
                <a:ea typeface="Arial" pitchFamily="34" charset="-122"/>
                <a:cs typeface="Arial" pitchFamily="34" charset="-120"/>
              </a:rPr>
              <a:t>03</a:t>
            </a:r>
            <a:endParaRPr lang="en-US" sz="1200" dirty="0"/>
          </a:p>
        </p:txBody>
      </p:sp>
      <p:sp>
        <p:nvSpPr>
          <p:cNvPr id="6" name="Shape 4"/>
          <p:cNvSpPr/>
          <p:nvPr/>
        </p:nvSpPr>
        <p:spPr>
          <a:xfrm>
            <a:off x="640080" y="1956816"/>
            <a:ext cx="3401568" cy="3419856"/>
          </a:xfrm>
          <a:prstGeom prst="roundRect">
            <a:avLst>
              <a:gd name="adj" fmla="val 4032"/>
            </a:avLst>
          </a:prstGeom>
          <a:solidFill>
            <a:srgbClr val="F2F7F5"/>
          </a:solidFill>
          <a:ln w="6350">
            <a:solidFill>
              <a:srgbClr val="F2F7F5"/>
            </a:solidFill>
            <a:prstDash val="solid"/>
          </a:ln>
        </p:spPr>
      </p:sp>
      <p:sp>
        <p:nvSpPr>
          <p:cNvPr id="7" name="Shape 5"/>
          <p:cNvSpPr/>
          <p:nvPr/>
        </p:nvSpPr>
        <p:spPr>
          <a:xfrm>
            <a:off x="914400" y="2267712"/>
            <a:ext cx="530352" cy="530352"/>
          </a:xfrm>
          <a:prstGeom prst="ellipse">
            <a:avLst/>
          </a:prstGeom>
          <a:solidFill>
            <a:srgbClr val="F6D58E"/>
          </a:solidFill>
          <a:ln w="12700">
            <a:solidFill>
              <a:srgbClr val="F6D58E"/>
            </a:solidFill>
            <a:prstDash val="solid"/>
          </a:ln>
        </p:spPr>
      </p:sp>
      <p:sp>
        <p:nvSpPr>
          <p:cNvPr id="8" name="Text 6"/>
          <p:cNvSpPr/>
          <p:nvPr/>
        </p:nvSpPr>
        <p:spPr>
          <a:xfrm>
            <a:off x="914400" y="2276856"/>
            <a:ext cx="530352" cy="493776"/>
          </a:xfrm>
          <a:prstGeom prst="rect">
            <a:avLst/>
          </a:prstGeom>
          <a:noFill/>
          <a:ln/>
        </p:spPr>
        <p:txBody>
          <a:bodyPr wrap="square" lIns="0" tIns="0" rIns="0" bIns="0" rtlCol="0" anchor="ctr"/>
          <a:lstStyle/>
          <a:p>
            <a:pPr algn="ctr" indent="0" marL="0">
              <a:buNone/>
            </a:pPr>
            <a:r>
              <a:rPr lang="en-US" sz="1800" b="1" dirty="0">
                <a:solidFill>
                  <a:srgbClr val="6D4710"/>
                </a:solidFill>
                <a:latin typeface="Arial" pitchFamily="34" charset="0"/>
                <a:ea typeface="Arial" pitchFamily="34" charset="-122"/>
                <a:cs typeface="Arial" pitchFamily="34" charset="-120"/>
              </a:rPr>
              <a:t>1</a:t>
            </a:r>
            <a:endParaRPr lang="en-US" sz="1800" dirty="0"/>
          </a:p>
        </p:txBody>
      </p:sp>
      <p:sp>
        <p:nvSpPr>
          <p:cNvPr id="9" name="Text 7"/>
          <p:cNvSpPr/>
          <p:nvPr/>
        </p:nvSpPr>
        <p:spPr>
          <a:xfrm>
            <a:off x="914400" y="3054096"/>
            <a:ext cx="2852928" cy="548640"/>
          </a:xfrm>
          <a:prstGeom prst="rect">
            <a:avLst/>
          </a:prstGeom>
          <a:noFill/>
          <a:ln/>
        </p:spPr>
        <p:txBody>
          <a:bodyPr wrap="square" lIns="0" tIns="0" rIns="0" bIns="0" rtlCol="0" anchor="ctr"/>
          <a:lstStyle/>
          <a:p>
            <a:pPr indent="0" marL="0">
              <a:buNone/>
            </a:pPr>
            <a:r>
              <a:rPr lang="en-US" sz="2200" b="1" dirty="0">
                <a:solidFill>
                  <a:srgbClr val="18372F"/>
                </a:solidFill>
                <a:latin typeface="Arial" pitchFamily="34" charset="0"/>
                <a:ea typeface="Arial" pitchFamily="34" charset="-122"/>
                <a:cs typeface="Arial" pitchFamily="34" charset="-120"/>
              </a:rPr>
              <a:t>Accessibility</a:t>
            </a:r>
            <a:endParaRPr lang="en-US" sz="2200" dirty="0"/>
          </a:p>
        </p:txBody>
      </p:sp>
      <p:sp>
        <p:nvSpPr>
          <p:cNvPr id="10" name="Text 8"/>
          <p:cNvSpPr/>
          <p:nvPr/>
        </p:nvSpPr>
        <p:spPr>
          <a:xfrm>
            <a:off x="914400" y="3749040"/>
            <a:ext cx="2852928" cy="1280160"/>
          </a:xfrm>
          <a:prstGeom prst="rect">
            <a:avLst/>
          </a:prstGeom>
          <a:noFill/>
          <a:ln/>
        </p:spPr>
        <p:txBody>
          <a:bodyPr wrap="square" lIns="0" tIns="0" rIns="0" bIns="0" rtlCol="0" anchor="t"/>
          <a:lstStyle/>
          <a:p>
            <a:pPr indent="0" marL="0">
              <a:buNone/>
            </a:pPr>
            <a:r>
              <a:rPr lang="en-US" sz="1700" dirty="0">
                <a:solidFill>
                  <a:srgbClr val="516C63"/>
                </a:solidFill>
                <a:latin typeface="Arial" pitchFamily="34" charset="0"/>
                <a:ea typeface="Arial" pitchFamily="34" charset="-122"/>
                <a:cs typeface="Arial" pitchFamily="34" charset="-120"/>
              </a:rPr>
              <a:t>Keyboard navigation in the export dialog has not completed accessibility review.</a:t>
            </a:r>
            <a:endParaRPr lang="en-US" sz="1700" dirty="0"/>
          </a:p>
        </p:txBody>
      </p:sp>
      <p:sp>
        <p:nvSpPr>
          <p:cNvPr id="11" name="Shape 9"/>
          <p:cNvSpPr/>
          <p:nvPr/>
        </p:nvSpPr>
        <p:spPr>
          <a:xfrm>
            <a:off x="4389120" y="1956816"/>
            <a:ext cx="3401568" cy="3419856"/>
          </a:xfrm>
          <a:prstGeom prst="roundRect">
            <a:avLst>
              <a:gd name="adj" fmla="val 4032"/>
            </a:avLst>
          </a:prstGeom>
          <a:solidFill>
            <a:srgbClr val="F2F7F5"/>
          </a:solidFill>
          <a:ln w="6350">
            <a:solidFill>
              <a:srgbClr val="F2F7F5"/>
            </a:solidFill>
            <a:prstDash val="solid"/>
          </a:ln>
        </p:spPr>
      </p:sp>
      <p:sp>
        <p:nvSpPr>
          <p:cNvPr id="12" name="Shape 10"/>
          <p:cNvSpPr/>
          <p:nvPr/>
        </p:nvSpPr>
        <p:spPr>
          <a:xfrm>
            <a:off x="4663440" y="2267712"/>
            <a:ext cx="530352" cy="530352"/>
          </a:xfrm>
          <a:prstGeom prst="ellipse">
            <a:avLst/>
          </a:prstGeom>
          <a:solidFill>
            <a:srgbClr val="F6D58E"/>
          </a:solidFill>
          <a:ln w="12700">
            <a:solidFill>
              <a:srgbClr val="F6D58E"/>
            </a:solidFill>
            <a:prstDash val="solid"/>
          </a:ln>
        </p:spPr>
      </p:sp>
      <p:sp>
        <p:nvSpPr>
          <p:cNvPr id="13" name="Text 11"/>
          <p:cNvSpPr/>
          <p:nvPr/>
        </p:nvSpPr>
        <p:spPr>
          <a:xfrm>
            <a:off x="4663440" y="2276856"/>
            <a:ext cx="530352" cy="493776"/>
          </a:xfrm>
          <a:prstGeom prst="rect">
            <a:avLst/>
          </a:prstGeom>
          <a:noFill/>
          <a:ln/>
        </p:spPr>
        <p:txBody>
          <a:bodyPr wrap="square" lIns="0" tIns="0" rIns="0" bIns="0" rtlCol="0" anchor="ctr"/>
          <a:lstStyle/>
          <a:p>
            <a:pPr algn="ctr" indent="0" marL="0">
              <a:buNone/>
            </a:pPr>
            <a:r>
              <a:rPr lang="en-US" sz="1800" b="1" dirty="0">
                <a:solidFill>
                  <a:srgbClr val="6D4710"/>
                </a:solidFill>
                <a:latin typeface="Arial" pitchFamily="34" charset="0"/>
                <a:ea typeface="Arial" pitchFamily="34" charset="-122"/>
                <a:cs typeface="Arial" pitchFamily="34" charset="-120"/>
              </a:rPr>
              <a:t>2</a:t>
            </a:r>
            <a:endParaRPr lang="en-US" sz="1800" dirty="0"/>
          </a:p>
        </p:txBody>
      </p:sp>
      <p:sp>
        <p:nvSpPr>
          <p:cNvPr id="14" name="Text 12"/>
          <p:cNvSpPr/>
          <p:nvPr/>
        </p:nvSpPr>
        <p:spPr>
          <a:xfrm>
            <a:off x="4663440" y="3054096"/>
            <a:ext cx="2852928" cy="548640"/>
          </a:xfrm>
          <a:prstGeom prst="rect">
            <a:avLst/>
          </a:prstGeom>
          <a:noFill/>
          <a:ln/>
        </p:spPr>
        <p:txBody>
          <a:bodyPr wrap="square" lIns="0" tIns="0" rIns="0" bIns="0" rtlCol="0" anchor="ctr"/>
          <a:lstStyle/>
          <a:p>
            <a:pPr indent="0" marL="0">
              <a:buNone/>
            </a:pPr>
            <a:r>
              <a:rPr lang="en-US" sz="2200" b="1" dirty="0">
                <a:solidFill>
                  <a:srgbClr val="18372F"/>
                </a:solidFill>
                <a:latin typeface="Arial" pitchFamily="34" charset="0"/>
                <a:ea typeface="Arial" pitchFamily="34" charset="-122"/>
                <a:cs typeface="Arial" pitchFamily="34" charset="-120"/>
              </a:rPr>
              <a:t>Missing CSV rows</a:t>
            </a:r>
            <a:endParaRPr lang="en-US" sz="2200" dirty="0"/>
          </a:p>
        </p:txBody>
      </p:sp>
      <p:sp>
        <p:nvSpPr>
          <p:cNvPr id="15" name="Text 13"/>
          <p:cNvSpPr/>
          <p:nvPr/>
        </p:nvSpPr>
        <p:spPr>
          <a:xfrm>
            <a:off x="4663440" y="3749040"/>
            <a:ext cx="2852928" cy="1280160"/>
          </a:xfrm>
          <a:prstGeom prst="rect">
            <a:avLst/>
          </a:prstGeom>
          <a:noFill/>
          <a:ln/>
        </p:spPr>
        <p:txBody>
          <a:bodyPr wrap="square" lIns="0" tIns="0" rIns="0" bIns="0" rtlCol="0" anchor="t"/>
          <a:lstStyle/>
          <a:p>
            <a:pPr indent="0" marL="0">
              <a:buNone/>
            </a:pPr>
            <a:r>
              <a:rPr lang="en-US" sz="1700" dirty="0">
                <a:solidFill>
                  <a:srgbClr val="516C63"/>
                </a:solidFill>
                <a:latin typeface="Arial" pitchFamily="34" charset="0"/>
                <a:ea typeface="Arial" pitchFamily="34" charset="-122"/>
                <a:cs typeface="Arial" pitchFamily="34" charset="-120"/>
              </a:rPr>
              <a:t>CSV export drops rows with an empty optional comment field.</a:t>
            </a:r>
            <a:endParaRPr lang="en-US" sz="1700" dirty="0"/>
          </a:p>
        </p:txBody>
      </p:sp>
      <p:sp>
        <p:nvSpPr>
          <p:cNvPr id="16" name="Shape 14"/>
          <p:cNvSpPr/>
          <p:nvPr/>
        </p:nvSpPr>
        <p:spPr>
          <a:xfrm>
            <a:off x="8138160" y="1956816"/>
            <a:ext cx="3401568" cy="3419856"/>
          </a:xfrm>
          <a:prstGeom prst="roundRect">
            <a:avLst>
              <a:gd name="adj" fmla="val 4032"/>
            </a:avLst>
          </a:prstGeom>
          <a:solidFill>
            <a:srgbClr val="F2F7F5"/>
          </a:solidFill>
          <a:ln w="6350">
            <a:solidFill>
              <a:srgbClr val="F2F7F5"/>
            </a:solidFill>
            <a:prstDash val="solid"/>
          </a:ln>
        </p:spPr>
      </p:sp>
      <p:sp>
        <p:nvSpPr>
          <p:cNvPr id="17" name="Shape 15"/>
          <p:cNvSpPr/>
          <p:nvPr/>
        </p:nvSpPr>
        <p:spPr>
          <a:xfrm>
            <a:off x="8412480" y="2267712"/>
            <a:ext cx="530352" cy="530352"/>
          </a:xfrm>
          <a:prstGeom prst="ellipse">
            <a:avLst/>
          </a:prstGeom>
          <a:solidFill>
            <a:srgbClr val="F6D58E"/>
          </a:solidFill>
          <a:ln w="12700">
            <a:solidFill>
              <a:srgbClr val="F6D58E"/>
            </a:solidFill>
            <a:prstDash val="solid"/>
          </a:ln>
        </p:spPr>
      </p:sp>
      <p:sp>
        <p:nvSpPr>
          <p:cNvPr id="18" name="Text 16"/>
          <p:cNvSpPr/>
          <p:nvPr/>
        </p:nvSpPr>
        <p:spPr>
          <a:xfrm>
            <a:off x="8412480" y="2276856"/>
            <a:ext cx="530352" cy="493776"/>
          </a:xfrm>
          <a:prstGeom prst="rect">
            <a:avLst/>
          </a:prstGeom>
          <a:noFill/>
          <a:ln/>
        </p:spPr>
        <p:txBody>
          <a:bodyPr wrap="square" lIns="0" tIns="0" rIns="0" bIns="0" rtlCol="0" anchor="ctr"/>
          <a:lstStyle/>
          <a:p>
            <a:pPr algn="ctr" indent="0" marL="0">
              <a:buNone/>
            </a:pPr>
            <a:r>
              <a:rPr lang="en-US" sz="1800" b="1" dirty="0">
                <a:solidFill>
                  <a:srgbClr val="6D4710"/>
                </a:solidFill>
                <a:latin typeface="Arial" pitchFamily="34" charset="0"/>
                <a:ea typeface="Arial" pitchFamily="34" charset="-122"/>
                <a:cs typeface="Arial" pitchFamily="34" charset="-120"/>
              </a:rPr>
              <a:t>3</a:t>
            </a:r>
            <a:endParaRPr lang="en-US" sz="1800" dirty="0"/>
          </a:p>
        </p:txBody>
      </p:sp>
      <p:sp>
        <p:nvSpPr>
          <p:cNvPr id="19" name="Text 17"/>
          <p:cNvSpPr/>
          <p:nvPr/>
        </p:nvSpPr>
        <p:spPr>
          <a:xfrm>
            <a:off x="8412480" y="3054096"/>
            <a:ext cx="2852928" cy="548640"/>
          </a:xfrm>
          <a:prstGeom prst="rect">
            <a:avLst/>
          </a:prstGeom>
          <a:noFill/>
          <a:ln/>
        </p:spPr>
        <p:txBody>
          <a:bodyPr wrap="square" lIns="0" tIns="0" rIns="0" bIns="0" rtlCol="0" anchor="ctr"/>
          <a:lstStyle/>
          <a:p>
            <a:pPr indent="0" marL="0">
              <a:buNone/>
            </a:pPr>
            <a:r>
              <a:rPr lang="en-US" sz="2200" b="1" dirty="0">
                <a:solidFill>
                  <a:srgbClr val="18372F"/>
                </a:solidFill>
                <a:latin typeface="Arial" pitchFamily="34" charset="0"/>
                <a:ea typeface="Arial" pitchFamily="34" charset="-122"/>
                <a:cs typeface="Arial" pitchFamily="34" charset="-120"/>
              </a:rPr>
              <a:t>Support training</a:t>
            </a:r>
            <a:endParaRPr lang="en-US" sz="2200" dirty="0"/>
          </a:p>
        </p:txBody>
      </p:sp>
      <p:sp>
        <p:nvSpPr>
          <p:cNvPr id="20" name="Text 18"/>
          <p:cNvSpPr/>
          <p:nvPr/>
        </p:nvSpPr>
        <p:spPr>
          <a:xfrm>
            <a:off x="8412480" y="3749040"/>
            <a:ext cx="2852928" cy="1280160"/>
          </a:xfrm>
          <a:prstGeom prst="rect">
            <a:avLst/>
          </a:prstGeom>
          <a:noFill/>
          <a:ln/>
        </p:spPr>
        <p:txBody>
          <a:bodyPr wrap="square" lIns="0" tIns="0" rIns="0" bIns="0" rtlCol="0" anchor="t"/>
          <a:lstStyle/>
          <a:p>
            <a:pPr indent="0" marL="0">
              <a:buNone/>
            </a:pPr>
            <a:r>
              <a:rPr lang="en-US" sz="1700" dirty="0">
                <a:solidFill>
                  <a:srgbClr val="516C63"/>
                </a:solidFill>
                <a:latin typeface="Arial" pitchFamily="34" charset="0"/>
                <a:ea typeface="Arial" pitchFamily="34" charset="-122"/>
                <a:cs typeface="Arial" pitchFamily="34" charset="-120"/>
              </a:rPr>
              <a:t>A training session is needed.</a:t>
            </a:r>
            <a:endParaRPr lang="en-US" sz="1700" dirty="0"/>
          </a:p>
          <a:p>
            <a:pPr indent="0" marL="0">
              <a:buNone/>
            </a:pPr>
            <a:endParaRPr lang="en-US" sz="1700" dirty="0"/>
          </a:p>
          <a:p>
            <a:pPr indent="0" marL="0">
              <a:buNone/>
            </a:pPr>
            <a:r>
              <a:rPr lang="en-US" sz="1700" dirty="0">
                <a:solidFill>
                  <a:srgbClr val="516C63"/>
                </a:solidFill>
                <a:latin typeface="Arial" pitchFamily="34" charset="0"/>
                <a:ea typeface="Arial" pitchFamily="34" charset="-122"/>
                <a:cs typeface="Arial" pitchFamily="34" charset="-120"/>
              </a:rPr>
              <a:t>Owner: unassigned</a:t>
            </a:r>
            <a:endParaRPr lang="en-US" sz="1700" dirty="0"/>
          </a:p>
          <a:p>
            <a:pPr indent="0" marL="0">
              <a:buNone/>
            </a:pPr>
            <a:r>
              <a:rPr lang="en-US" sz="1700" dirty="0">
                <a:solidFill>
                  <a:srgbClr val="516C63"/>
                </a:solidFill>
                <a:latin typeface="Arial" pitchFamily="34" charset="0"/>
                <a:ea typeface="Arial" pitchFamily="34" charset="-122"/>
                <a:cs typeface="Arial" pitchFamily="34" charset="-120"/>
              </a:rPr>
              <a:t>Due date: unassigned</a:t>
            </a:r>
            <a:endParaRPr lang="en-US" sz="1700" dirty="0"/>
          </a:p>
        </p:txBody>
      </p:sp>
      <p:sp>
        <p:nvSpPr>
          <p:cNvPr id="21" name="Text 19"/>
          <p:cNvSpPr/>
          <p:nvPr/>
        </p:nvSpPr>
        <p:spPr>
          <a:xfrm>
            <a:off x="658368" y="5596128"/>
            <a:ext cx="10789920" cy="292608"/>
          </a:xfrm>
          <a:prstGeom prst="rect">
            <a:avLst/>
          </a:prstGeom>
          <a:noFill/>
          <a:ln/>
        </p:spPr>
        <p:txBody>
          <a:bodyPr wrap="square" lIns="0" tIns="0" rIns="0" bIns="0" rtlCol="0" anchor="ctr"/>
          <a:lstStyle/>
          <a:p>
            <a:pPr indent="0" marL="0">
              <a:buNone/>
            </a:pPr>
            <a:r>
              <a:rPr lang="en-US" sz="1400" dirty="0">
                <a:solidFill>
                  <a:srgbClr val="516C63"/>
                </a:solidFill>
                <a:latin typeface="Arial" pitchFamily="34" charset="0"/>
                <a:ea typeface="Arial" pitchFamily="34" charset="-122"/>
                <a:cs typeface="Arial" pitchFamily="34" charset="-120"/>
              </a:rPr>
              <a:t>No revenue forecast or adoption projection was supplied.</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40080" y="502920"/>
            <a:ext cx="9875520" cy="274320"/>
          </a:xfrm>
          <a:prstGeom prst="rect">
            <a:avLst/>
          </a:prstGeom>
          <a:noFill/>
          <a:ln/>
        </p:spPr>
        <p:txBody>
          <a:bodyPr wrap="square" lIns="0" tIns="0" rIns="0" bIns="0" rtlCol="0" anchor="ctr"/>
          <a:lstStyle/>
          <a:p>
            <a:pPr indent="0" marL="0">
              <a:buNone/>
            </a:pPr>
            <a:r>
              <a:rPr lang="en-US" sz="1100" b="1" spc="150" kern="0" dirty="0">
                <a:solidFill>
                  <a:srgbClr val="516C63"/>
                </a:solidFill>
                <a:latin typeface="Arial" pitchFamily="34" charset="0"/>
                <a:ea typeface="Arial" pitchFamily="34" charset="-122"/>
                <a:cs typeface="Arial" pitchFamily="34" charset="-120"/>
              </a:rPr>
              <a:t>HARBOR DESK  /  PRODUCT BETA REVIEW</a:t>
            </a:r>
            <a:endParaRPr lang="en-US" sz="1100" dirty="0"/>
          </a:p>
        </p:txBody>
      </p:sp>
      <p:sp>
        <p:nvSpPr>
          <p:cNvPr id="3" name="Text 1"/>
          <p:cNvSpPr/>
          <p:nvPr/>
        </p:nvSpPr>
        <p:spPr>
          <a:xfrm>
            <a:off x="640080" y="932688"/>
            <a:ext cx="10789920" cy="694944"/>
          </a:xfrm>
          <a:prstGeom prst="rect">
            <a:avLst/>
          </a:prstGeom>
          <a:noFill/>
          <a:ln/>
        </p:spPr>
        <p:txBody>
          <a:bodyPr wrap="square" lIns="0" tIns="0" rIns="0" bIns="0" rtlCol="0" anchor="ctr"/>
          <a:lstStyle/>
          <a:p>
            <a:pPr indent="0" marL="0">
              <a:buNone/>
            </a:pPr>
            <a:r>
              <a:rPr lang="en-US" sz="4000" b="1" dirty="0">
                <a:solidFill>
                  <a:srgbClr val="18372F"/>
                </a:solidFill>
                <a:latin typeface="Arial" pitchFamily="34" charset="0"/>
                <a:ea typeface="Arial" pitchFamily="34" charset="-122"/>
                <a:cs typeface="Arial" pitchFamily="34" charset="-120"/>
              </a:rPr>
              <a:t>Action owners</a:t>
            </a:r>
            <a:endParaRPr lang="en-US" sz="4000" dirty="0"/>
          </a:p>
        </p:txBody>
      </p:sp>
      <p:sp>
        <p:nvSpPr>
          <p:cNvPr id="4" name="Text 2"/>
          <p:cNvSpPr/>
          <p:nvPr/>
        </p:nvSpPr>
        <p:spPr>
          <a:xfrm>
            <a:off x="640080" y="6144768"/>
            <a:ext cx="9784080" cy="228600"/>
          </a:xfrm>
          <a:prstGeom prst="rect">
            <a:avLst/>
          </a:prstGeom>
          <a:noFill/>
          <a:ln/>
        </p:spPr>
        <p:txBody>
          <a:bodyPr wrap="square" lIns="0" tIns="0" rIns="0" bIns="0" rtlCol="0" anchor="ctr"/>
          <a:lstStyle/>
          <a:p>
            <a:pPr indent="0" marL="0">
              <a:buNone/>
            </a:pPr>
            <a:r>
              <a:rPr lang="en-US" sz="1000" dirty="0">
                <a:solidFill>
                  <a:srgbClr val="516C63"/>
                </a:solidFill>
                <a:latin typeface="Arial" pitchFamily="34" charset="0"/>
                <a:ea typeface="Arial" pitchFamily="34" charset="-122"/>
                <a:cs typeface="Arial" pitchFamily="34" charset="-120"/>
              </a:rPr>
              <a:t>Synthetic meeting · 2026-02-03 · OpxSkills practice</a:t>
            </a:r>
            <a:endParaRPr lang="en-US" sz="1000" dirty="0"/>
          </a:p>
        </p:txBody>
      </p:sp>
      <p:sp>
        <p:nvSpPr>
          <p:cNvPr id="5" name="Text 3"/>
          <p:cNvSpPr/>
          <p:nvPr/>
        </p:nvSpPr>
        <p:spPr>
          <a:xfrm>
            <a:off x="10808208" y="6099048"/>
            <a:ext cx="685800" cy="274320"/>
          </a:xfrm>
          <a:prstGeom prst="rect">
            <a:avLst/>
          </a:prstGeom>
          <a:noFill/>
          <a:ln/>
        </p:spPr>
        <p:txBody>
          <a:bodyPr wrap="square" lIns="0" tIns="0" rIns="0" bIns="0" rtlCol="0" anchor="ctr"/>
          <a:lstStyle/>
          <a:p>
            <a:pPr algn="r" indent="0" marL="0">
              <a:buNone/>
            </a:pPr>
            <a:r>
              <a:rPr lang="en-US" sz="1200" dirty="0">
                <a:solidFill>
                  <a:srgbClr val="516C63"/>
                </a:solidFill>
                <a:latin typeface="Arial" pitchFamily="34" charset="0"/>
                <a:ea typeface="Arial" pitchFamily="34" charset="-122"/>
                <a:cs typeface="Arial" pitchFamily="34" charset="-120"/>
              </a:rPr>
              <a:t>04</a:t>
            </a:r>
            <a:endParaRPr lang="en-US" sz="1200" dirty="0"/>
          </a:p>
        </p:txBody>
      </p:sp>
      <p:sp>
        <p:nvSpPr>
          <p:cNvPr id="6" name="Text 4"/>
          <p:cNvSpPr/>
          <p:nvPr/>
        </p:nvSpPr>
        <p:spPr>
          <a:xfrm>
            <a:off x="950976" y="1956816"/>
            <a:ext cx="1554480" cy="274320"/>
          </a:xfrm>
          <a:prstGeom prst="rect">
            <a:avLst/>
          </a:prstGeom>
          <a:noFill/>
          <a:ln/>
        </p:spPr>
        <p:txBody>
          <a:bodyPr wrap="square" lIns="0" tIns="0" rIns="0" bIns="0" rtlCol="0" anchor="ctr"/>
          <a:lstStyle/>
          <a:p>
            <a:pPr indent="0" marL="0">
              <a:buNone/>
            </a:pPr>
            <a:r>
              <a:rPr lang="en-US" sz="1200" b="1" dirty="0">
                <a:solidFill>
                  <a:srgbClr val="516C63"/>
                </a:solidFill>
                <a:latin typeface="Arial" pitchFamily="34" charset="0"/>
                <a:ea typeface="Arial" pitchFamily="34" charset="-122"/>
                <a:cs typeface="Arial" pitchFamily="34" charset="-120"/>
              </a:rPr>
              <a:t>OWNER</a:t>
            </a:r>
            <a:endParaRPr lang="en-US" sz="1200" dirty="0"/>
          </a:p>
        </p:txBody>
      </p:sp>
      <p:sp>
        <p:nvSpPr>
          <p:cNvPr id="7" name="Text 5"/>
          <p:cNvSpPr/>
          <p:nvPr/>
        </p:nvSpPr>
        <p:spPr>
          <a:xfrm>
            <a:off x="2834640" y="1956816"/>
            <a:ext cx="5852160" cy="274320"/>
          </a:xfrm>
          <a:prstGeom prst="rect">
            <a:avLst/>
          </a:prstGeom>
          <a:noFill/>
          <a:ln/>
        </p:spPr>
        <p:txBody>
          <a:bodyPr wrap="square" lIns="0" tIns="0" rIns="0" bIns="0" rtlCol="0" anchor="ctr"/>
          <a:lstStyle/>
          <a:p>
            <a:pPr indent="0" marL="0">
              <a:buNone/>
            </a:pPr>
            <a:r>
              <a:rPr lang="en-US" sz="1200" b="1" dirty="0">
                <a:solidFill>
                  <a:srgbClr val="516C63"/>
                </a:solidFill>
                <a:latin typeface="Arial" pitchFamily="34" charset="0"/>
                <a:ea typeface="Arial" pitchFamily="34" charset="-122"/>
                <a:cs typeface="Arial" pitchFamily="34" charset="-120"/>
              </a:rPr>
              <a:t>ACTION</a:t>
            </a:r>
            <a:endParaRPr lang="en-US" sz="1200" dirty="0"/>
          </a:p>
        </p:txBody>
      </p:sp>
      <p:sp>
        <p:nvSpPr>
          <p:cNvPr id="8" name="Text 6"/>
          <p:cNvSpPr/>
          <p:nvPr/>
        </p:nvSpPr>
        <p:spPr>
          <a:xfrm>
            <a:off x="9281160" y="1956816"/>
            <a:ext cx="1828800" cy="274320"/>
          </a:xfrm>
          <a:prstGeom prst="rect">
            <a:avLst/>
          </a:prstGeom>
          <a:noFill/>
          <a:ln/>
        </p:spPr>
        <p:txBody>
          <a:bodyPr wrap="square" lIns="0" tIns="0" rIns="0" bIns="0" rtlCol="0" anchor="ctr"/>
          <a:lstStyle/>
          <a:p>
            <a:pPr indent="0" marL="0">
              <a:buNone/>
            </a:pPr>
            <a:r>
              <a:rPr lang="en-US" sz="1200" b="1" dirty="0">
                <a:solidFill>
                  <a:srgbClr val="516C63"/>
                </a:solidFill>
                <a:latin typeface="Arial" pitchFamily="34" charset="0"/>
                <a:ea typeface="Arial" pitchFamily="34" charset="-122"/>
                <a:cs typeface="Arial" pitchFamily="34" charset="-120"/>
              </a:rPr>
              <a:t>DUE DATE</a:t>
            </a:r>
            <a:endParaRPr lang="en-US" sz="1200" dirty="0"/>
          </a:p>
        </p:txBody>
      </p:sp>
      <p:sp>
        <p:nvSpPr>
          <p:cNvPr id="9" name="Shape 7"/>
          <p:cNvSpPr/>
          <p:nvPr/>
        </p:nvSpPr>
        <p:spPr>
          <a:xfrm>
            <a:off x="640080" y="2514600"/>
            <a:ext cx="10899648" cy="832104"/>
          </a:xfrm>
          <a:prstGeom prst="roundRect">
            <a:avLst>
              <a:gd name="adj" fmla="val 16484"/>
            </a:avLst>
          </a:prstGeom>
          <a:solidFill>
            <a:srgbClr val="F2F7F5"/>
          </a:solidFill>
          <a:ln w="6350">
            <a:solidFill>
              <a:srgbClr val="F2F7F5"/>
            </a:solidFill>
            <a:prstDash val="solid"/>
          </a:ln>
        </p:spPr>
      </p:sp>
      <p:sp>
        <p:nvSpPr>
          <p:cNvPr id="10" name="Text 8"/>
          <p:cNvSpPr/>
          <p:nvPr/>
        </p:nvSpPr>
        <p:spPr>
          <a:xfrm>
            <a:off x="950976" y="2688336"/>
            <a:ext cx="1618488" cy="484632"/>
          </a:xfrm>
          <a:prstGeom prst="rect">
            <a:avLst/>
          </a:prstGeom>
          <a:noFill/>
          <a:ln/>
        </p:spPr>
        <p:txBody>
          <a:bodyPr wrap="square" lIns="0" tIns="0" rIns="0" bIns="0" rtlCol="0" anchor="ctr"/>
          <a:lstStyle/>
          <a:p>
            <a:pPr indent="0" marL="0">
              <a:buNone/>
            </a:pPr>
            <a:r>
              <a:rPr lang="en-US" sz="2000" b="1" dirty="0">
                <a:solidFill>
                  <a:srgbClr val="18372F"/>
                </a:solidFill>
                <a:latin typeface="Arial" pitchFamily="34" charset="0"/>
                <a:ea typeface="Arial" pitchFamily="34" charset="-122"/>
                <a:cs typeface="Arial" pitchFamily="34" charset="-120"/>
              </a:rPr>
              <a:t>Maya</a:t>
            </a:r>
            <a:endParaRPr lang="en-US" sz="2000" dirty="0"/>
          </a:p>
        </p:txBody>
      </p:sp>
      <p:sp>
        <p:nvSpPr>
          <p:cNvPr id="11" name="Text 9"/>
          <p:cNvSpPr/>
          <p:nvPr/>
        </p:nvSpPr>
        <p:spPr>
          <a:xfrm>
            <a:off x="2834640" y="2633472"/>
            <a:ext cx="5760720" cy="594360"/>
          </a:xfrm>
          <a:prstGeom prst="rect">
            <a:avLst/>
          </a:prstGeom>
          <a:noFill/>
          <a:ln/>
        </p:spPr>
        <p:txBody>
          <a:bodyPr wrap="square" lIns="0" tIns="0" rIns="0" bIns="0" rtlCol="0" anchor="ctr"/>
          <a:lstStyle/>
          <a:p>
            <a:pPr indent="0" marL="0">
              <a:buNone/>
            </a:pPr>
            <a:r>
              <a:rPr lang="en-US" sz="1800" dirty="0">
                <a:solidFill>
                  <a:srgbClr val="18372F"/>
                </a:solidFill>
                <a:latin typeface="Arial" pitchFamily="34" charset="0"/>
                <a:ea typeface="Arial" pitchFamily="34" charset="-122"/>
                <a:cs typeface="Arial" pitchFamily="34" charset="-120"/>
              </a:rPr>
              <a:t>Fix the missing-row CSV export bug.</a:t>
            </a:r>
            <a:endParaRPr lang="en-US" sz="1800" dirty="0"/>
          </a:p>
        </p:txBody>
      </p:sp>
      <p:sp>
        <p:nvSpPr>
          <p:cNvPr id="12" name="Text 10"/>
          <p:cNvSpPr/>
          <p:nvPr/>
        </p:nvSpPr>
        <p:spPr>
          <a:xfrm>
            <a:off x="9281160" y="2688336"/>
            <a:ext cx="1874520" cy="484632"/>
          </a:xfrm>
          <a:prstGeom prst="rect">
            <a:avLst/>
          </a:prstGeom>
          <a:noFill/>
          <a:ln/>
        </p:spPr>
        <p:txBody>
          <a:bodyPr wrap="square" lIns="0" tIns="0" rIns="0" bIns="0" rtlCol="0" anchor="ctr"/>
          <a:lstStyle/>
          <a:p>
            <a:pPr indent="0" marL="0">
              <a:buNone/>
            </a:pPr>
            <a:r>
              <a:rPr lang="en-US" sz="1900" b="1" dirty="0">
                <a:solidFill>
                  <a:srgbClr val="247A66"/>
                </a:solidFill>
                <a:latin typeface="Arial" pitchFamily="34" charset="0"/>
                <a:ea typeface="Arial" pitchFamily="34" charset="-122"/>
                <a:cs typeface="Arial" pitchFamily="34" charset="-120"/>
              </a:rPr>
              <a:t>2026-02-06</a:t>
            </a:r>
            <a:endParaRPr lang="en-US" sz="1900" dirty="0"/>
          </a:p>
        </p:txBody>
      </p:sp>
      <p:sp>
        <p:nvSpPr>
          <p:cNvPr id="13" name="Shape 11"/>
          <p:cNvSpPr/>
          <p:nvPr/>
        </p:nvSpPr>
        <p:spPr>
          <a:xfrm>
            <a:off x="640080" y="3611880"/>
            <a:ext cx="10899648" cy="832104"/>
          </a:xfrm>
          <a:prstGeom prst="roundRect">
            <a:avLst>
              <a:gd name="adj" fmla="val 16484"/>
            </a:avLst>
          </a:prstGeom>
          <a:solidFill>
            <a:srgbClr val="F2F7F5"/>
          </a:solidFill>
          <a:ln w="6350">
            <a:solidFill>
              <a:srgbClr val="F2F7F5"/>
            </a:solidFill>
            <a:prstDash val="solid"/>
          </a:ln>
        </p:spPr>
      </p:sp>
      <p:sp>
        <p:nvSpPr>
          <p:cNvPr id="14" name="Text 12"/>
          <p:cNvSpPr/>
          <p:nvPr/>
        </p:nvSpPr>
        <p:spPr>
          <a:xfrm>
            <a:off x="950976" y="3785616"/>
            <a:ext cx="1618488" cy="484632"/>
          </a:xfrm>
          <a:prstGeom prst="rect">
            <a:avLst/>
          </a:prstGeom>
          <a:noFill/>
          <a:ln/>
        </p:spPr>
        <p:txBody>
          <a:bodyPr wrap="square" lIns="0" tIns="0" rIns="0" bIns="0" rtlCol="0" anchor="ctr"/>
          <a:lstStyle/>
          <a:p>
            <a:pPr indent="0" marL="0">
              <a:buNone/>
            </a:pPr>
            <a:r>
              <a:rPr lang="en-US" sz="2000" b="1" dirty="0">
                <a:solidFill>
                  <a:srgbClr val="18372F"/>
                </a:solidFill>
                <a:latin typeface="Arial" pitchFamily="34" charset="0"/>
                <a:ea typeface="Arial" pitchFamily="34" charset="-122"/>
                <a:cs typeface="Arial" pitchFamily="34" charset="-120"/>
              </a:rPr>
              <a:t>Leo</a:t>
            </a:r>
            <a:endParaRPr lang="en-US" sz="2000" dirty="0"/>
          </a:p>
        </p:txBody>
      </p:sp>
      <p:sp>
        <p:nvSpPr>
          <p:cNvPr id="15" name="Text 13"/>
          <p:cNvSpPr/>
          <p:nvPr/>
        </p:nvSpPr>
        <p:spPr>
          <a:xfrm>
            <a:off x="2834640" y="3730752"/>
            <a:ext cx="5760720" cy="594360"/>
          </a:xfrm>
          <a:prstGeom prst="rect">
            <a:avLst/>
          </a:prstGeom>
          <a:noFill/>
          <a:ln/>
        </p:spPr>
        <p:txBody>
          <a:bodyPr wrap="square" lIns="0" tIns="0" rIns="0" bIns="0" rtlCol="0" anchor="ctr"/>
          <a:lstStyle/>
          <a:p>
            <a:pPr indent="0" marL="0">
              <a:buNone/>
            </a:pPr>
            <a:r>
              <a:rPr lang="en-US" sz="1800" dirty="0">
                <a:solidFill>
                  <a:srgbClr val="18372F"/>
                </a:solidFill>
                <a:latin typeface="Arial" pitchFamily="34" charset="0"/>
                <a:ea typeface="Arial" pitchFamily="34" charset="-122"/>
                <a:cs typeface="Arial" pitchFamily="34" charset="-120"/>
              </a:rPr>
              <a:t>Complete the export-dialog</a:t>
            </a:r>
            <a:endParaRPr lang="en-US" sz="1800" dirty="0"/>
          </a:p>
          <a:p>
            <a:pPr indent="0" marL="0">
              <a:buNone/>
            </a:pPr>
            <a:r>
              <a:rPr lang="en-US" sz="1800" dirty="0">
                <a:solidFill>
                  <a:srgbClr val="18372F"/>
                </a:solidFill>
                <a:latin typeface="Arial" pitchFamily="34" charset="0"/>
                <a:ea typeface="Arial" pitchFamily="34" charset="-122"/>
                <a:cs typeface="Arial" pitchFamily="34" charset="-120"/>
              </a:rPr>
              <a:t>accessibility checks.</a:t>
            </a:r>
            <a:endParaRPr lang="en-US" sz="1800" dirty="0"/>
          </a:p>
        </p:txBody>
      </p:sp>
      <p:sp>
        <p:nvSpPr>
          <p:cNvPr id="16" name="Text 14"/>
          <p:cNvSpPr/>
          <p:nvPr/>
        </p:nvSpPr>
        <p:spPr>
          <a:xfrm>
            <a:off x="9281160" y="3785616"/>
            <a:ext cx="1874520" cy="484632"/>
          </a:xfrm>
          <a:prstGeom prst="rect">
            <a:avLst/>
          </a:prstGeom>
          <a:noFill/>
          <a:ln/>
        </p:spPr>
        <p:txBody>
          <a:bodyPr wrap="square" lIns="0" tIns="0" rIns="0" bIns="0" rtlCol="0" anchor="ctr"/>
          <a:lstStyle/>
          <a:p>
            <a:pPr indent="0" marL="0">
              <a:buNone/>
            </a:pPr>
            <a:r>
              <a:rPr lang="en-US" sz="1900" b="1" dirty="0">
                <a:solidFill>
                  <a:srgbClr val="247A66"/>
                </a:solidFill>
                <a:latin typeface="Arial" pitchFamily="34" charset="0"/>
                <a:ea typeface="Arial" pitchFamily="34" charset="-122"/>
                <a:cs typeface="Arial" pitchFamily="34" charset="-120"/>
              </a:rPr>
              <a:t>2026-02-09</a:t>
            </a:r>
            <a:endParaRPr lang="en-US" sz="1900" dirty="0"/>
          </a:p>
        </p:txBody>
      </p:sp>
      <p:sp>
        <p:nvSpPr>
          <p:cNvPr id="17" name="Shape 15"/>
          <p:cNvSpPr/>
          <p:nvPr/>
        </p:nvSpPr>
        <p:spPr>
          <a:xfrm>
            <a:off x="640080" y="4709160"/>
            <a:ext cx="10899648" cy="832104"/>
          </a:xfrm>
          <a:prstGeom prst="roundRect">
            <a:avLst>
              <a:gd name="adj" fmla="val 16484"/>
            </a:avLst>
          </a:prstGeom>
          <a:solidFill>
            <a:srgbClr val="FFF3D9"/>
          </a:solidFill>
          <a:ln w="6350">
            <a:solidFill>
              <a:srgbClr val="FFF3D9"/>
            </a:solidFill>
            <a:prstDash val="solid"/>
          </a:ln>
        </p:spPr>
      </p:sp>
      <p:sp>
        <p:nvSpPr>
          <p:cNvPr id="18" name="Text 16"/>
          <p:cNvSpPr/>
          <p:nvPr/>
        </p:nvSpPr>
        <p:spPr>
          <a:xfrm>
            <a:off x="950976" y="4882896"/>
            <a:ext cx="1618488" cy="484632"/>
          </a:xfrm>
          <a:prstGeom prst="rect">
            <a:avLst/>
          </a:prstGeom>
          <a:noFill/>
          <a:ln/>
        </p:spPr>
        <p:txBody>
          <a:bodyPr wrap="square" lIns="0" tIns="0" rIns="0" bIns="0" rtlCol="0" anchor="ctr"/>
          <a:lstStyle/>
          <a:p>
            <a:pPr indent="0" marL="0">
              <a:buNone/>
            </a:pPr>
            <a:r>
              <a:rPr lang="en-US" sz="2000" b="1" dirty="0">
                <a:solidFill>
                  <a:srgbClr val="18372F"/>
                </a:solidFill>
                <a:latin typeface="Arial" pitchFamily="34" charset="0"/>
                <a:ea typeface="Arial" pitchFamily="34" charset="-122"/>
                <a:cs typeface="Arial" pitchFamily="34" charset="-120"/>
              </a:rPr>
              <a:t>Unassigned</a:t>
            </a:r>
            <a:endParaRPr lang="en-US" sz="2000" dirty="0"/>
          </a:p>
        </p:txBody>
      </p:sp>
      <p:sp>
        <p:nvSpPr>
          <p:cNvPr id="19" name="Text 17"/>
          <p:cNvSpPr/>
          <p:nvPr/>
        </p:nvSpPr>
        <p:spPr>
          <a:xfrm>
            <a:off x="2834640" y="4828032"/>
            <a:ext cx="5760720" cy="594360"/>
          </a:xfrm>
          <a:prstGeom prst="rect">
            <a:avLst/>
          </a:prstGeom>
          <a:noFill/>
          <a:ln/>
        </p:spPr>
        <p:txBody>
          <a:bodyPr wrap="square" lIns="0" tIns="0" rIns="0" bIns="0" rtlCol="0" anchor="ctr"/>
          <a:lstStyle/>
          <a:p>
            <a:pPr indent="0" marL="0">
              <a:buNone/>
            </a:pPr>
            <a:r>
              <a:rPr lang="en-US" sz="1800" dirty="0">
                <a:solidFill>
                  <a:srgbClr val="18372F"/>
                </a:solidFill>
                <a:latin typeface="Arial" pitchFamily="34" charset="0"/>
                <a:ea typeface="Arial" pitchFamily="34" charset="-122"/>
                <a:cs typeface="Arial" pitchFamily="34" charset="-120"/>
              </a:rPr>
              <a:t>Arrange support training.</a:t>
            </a:r>
            <a:endParaRPr lang="en-US" sz="1800" dirty="0"/>
          </a:p>
        </p:txBody>
      </p:sp>
      <p:sp>
        <p:nvSpPr>
          <p:cNvPr id="20" name="Text 18"/>
          <p:cNvSpPr/>
          <p:nvPr/>
        </p:nvSpPr>
        <p:spPr>
          <a:xfrm>
            <a:off x="9281160" y="4882896"/>
            <a:ext cx="1874520" cy="484632"/>
          </a:xfrm>
          <a:prstGeom prst="rect">
            <a:avLst/>
          </a:prstGeom>
          <a:noFill/>
          <a:ln/>
        </p:spPr>
        <p:txBody>
          <a:bodyPr wrap="square" lIns="0" tIns="0" rIns="0" bIns="0" rtlCol="0" anchor="ctr"/>
          <a:lstStyle/>
          <a:p>
            <a:pPr indent="0" marL="0">
              <a:buNone/>
            </a:pPr>
            <a:r>
              <a:rPr lang="en-US" sz="1900" b="1" dirty="0">
                <a:solidFill>
                  <a:srgbClr val="6D4710"/>
                </a:solidFill>
                <a:latin typeface="Arial" pitchFamily="34" charset="0"/>
                <a:ea typeface="Arial" pitchFamily="34" charset="-122"/>
                <a:cs typeface="Arial" pitchFamily="34" charset="-120"/>
              </a:rPr>
              <a:t>Unassigned</a:t>
            </a:r>
            <a:endParaRPr 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63A35"/>
        </a:solidFill>
      </p:bgPr>
    </p:bg>
    <p:spTree>
      <p:nvGrpSpPr>
        <p:cNvPr id="1" name=""/>
        <p:cNvGrpSpPr/>
        <p:nvPr/>
      </p:nvGrpSpPr>
      <p:grpSpPr>
        <a:xfrm>
          <a:off x="0" y="0"/>
          <a:ext cx="0" cy="0"/>
          <a:chOff x="0" y="0"/>
          <a:chExt cx="0" cy="0"/>
        </a:xfrm>
      </p:grpSpPr>
      <p:sp>
        <p:nvSpPr>
          <p:cNvPr id="2" name="Text 0"/>
          <p:cNvSpPr/>
          <p:nvPr/>
        </p:nvSpPr>
        <p:spPr>
          <a:xfrm>
            <a:off x="640080" y="502920"/>
            <a:ext cx="9875520" cy="274320"/>
          </a:xfrm>
          <a:prstGeom prst="rect">
            <a:avLst/>
          </a:prstGeom>
          <a:noFill/>
          <a:ln/>
        </p:spPr>
        <p:txBody>
          <a:bodyPr wrap="square" lIns="0" tIns="0" rIns="0" bIns="0" rtlCol="0" anchor="ctr"/>
          <a:lstStyle/>
          <a:p>
            <a:pPr indent="0" marL="0">
              <a:buNone/>
            </a:pPr>
            <a:r>
              <a:rPr lang="en-US" sz="1100" b="1" spc="150" kern="0" dirty="0">
                <a:solidFill>
                  <a:srgbClr val="DFF3EB"/>
                </a:solidFill>
                <a:latin typeface="Arial" pitchFamily="34" charset="0"/>
                <a:ea typeface="Arial" pitchFamily="34" charset="-122"/>
                <a:cs typeface="Arial" pitchFamily="34" charset="-120"/>
              </a:rPr>
              <a:t>HARBOR DESK  /  PRODUCT BETA REVIEW</a:t>
            </a:r>
            <a:endParaRPr lang="en-US" sz="1100" dirty="0"/>
          </a:p>
        </p:txBody>
      </p:sp>
      <p:sp>
        <p:nvSpPr>
          <p:cNvPr id="3" name="Text 1"/>
          <p:cNvSpPr/>
          <p:nvPr/>
        </p:nvSpPr>
        <p:spPr>
          <a:xfrm>
            <a:off x="640080" y="932688"/>
            <a:ext cx="10789920" cy="694944"/>
          </a:xfrm>
          <a:prstGeom prst="rect">
            <a:avLst/>
          </a:prstGeom>
          <a:noFill/>
          <a:ln/>
        </p:spPr>
        <p:txBody>
          <a:bodyPr wrap="square" lIns="0" tIns="0" rIns="0" bIns="0" rtlCol="0" anchor="ctr"/>
          <a:lstStyle/>
          <a:p>
            <a:pPr indent="0" marL="0">
              <a:buNone/>
            </a:pPr>
            <a:r>
              <a:rPr lang="en-US" sz="4000" b="1" dirty="0">
                <a:solidFill>
                  <a:srgbClr val="FFFFFF"/>
                </a:solidFill>
                <a:latin typeface="Arial" pitchFamily="34" charset="0"/>
                <a:ea typeface="Arial" pitchFamily="34" charset="-122"/>
                <a:cs typeface="Arial" pitchFamily="34" charset="-120"/>
              </a:rPr>
              <a:t>Next checkpoint</a:t>
            </a:r>
            <a:endParaRPr lang="en-US" sz="4000" dirty="0"/>
          </a:p>
        </p:txBody>
      </p:sp>
      <p:sp>
        <p:nvSpPr>
          <p:cNvPr id="4" name="Text 2"/>
          <p:cNvSpPr/>
          <p:nvPr/>
        </p:nvSpPr>
        <p:spPr>
          <a:xfrm>
            <a:off x="640080" y="6144768"/>
            <a:ext cx="9784080" cy="228600"/>
          </a:xfrm>
          <a:prstGeom prst="rect">
            <a:avLst/>
          </a:prstGeom>
          <a:noFill/>
          <a:ln/>
        </p:spPr>
        <p:txBody>
          <a:bodyPr wrap="square" lIns="0" tIns="0" rIns="0" bIns="0" rtlCol="0" anchor="ctr"/>
          <a:lstStyle/>
          <a:p>
            <a:pPr indent="0" marL="0">
              <a:buNone/>
            </a:pPr>
            <a:r>
              <a:rPr lang="en-US" sz="1000" dirty="0">
                <a:solidFill>
                  <a:srgbClr val="DFF3EB"/>
                </a:solidFill>
                <a:latin typeface="Arial" pitchFamily="34" charset="0"/>
                <a:ea typeface="Arial" pitchFamily="34" charset="-122"/>
                <a:cs typeface="Arial" pitchFamily="34" charset="-120"/>
              </a:rPr>
              <a:t>Synthetic meeting · 2026-02-03 · OpxSkills practice</a:t>
            </a:r>
            <a:endParaRPr lang="en-US" sz="1000" dirty="0"/>
          </a:p>
        </p:txBody>
      </p:sp>
      <p:sp>
        <p:nvSpPr>
          <p:cNvPr id="5" name="Text 3"/>
          <p:cNvSpPr/>
          <p:nvPr/>
        </p:nvSpPr>
        <p:spPr>
          <a:xfrm>
            <a:off x="10808208" y="6099048"/>
            <a:ext cx="685800" cy="274320"/>
          </a:xfrm>
          <a:prstGeom prst="rect">
            <a:avLst/>
          </a:prstGeom>
          <a:noFill/>
          <a:ln/>
        </p:spPr>
        <p:txBody>
          <a:bodyPr wrap="square" lIns="0" tIns="0" rIns="0" bIns="0" rtlCol="0" anchor="ctr"/>
          <a:lstStyle/>
          <a:p>
            <a:pPr algn="r" indent="0" marL="0">
              <a:buNone/>
            </a:pPr>
            <a:r>
              <a:rPr lang="en-US" sz="1200" dirty="0">
                <a:solidFill>
                  <a:srgbClr val="DFF3EB"/>
                </a:solidFill>
                <a:latin typeface="Arial" pitchFamily="34" charset="0"/>
                <a:ea typeface="Arial" pitchFamily="34" charset="-122"/>
                <a:cs typeface="Arial" pitchFamily="34" charset="-120"/>
              </a:rPr>
              <a:t>05</a:t>
            </a:r>
            <a:endParaRPr lang="en-US" sz="1200" dirty="0"/>
          </a:p>
        </p:txBody>
      </p:sp>
      <p:sp>
        <p:nvSpPr>
          <p:cNvPr id="6" name="Shape 4"/>
          <p:cNvSpPr/>
          <p:nvPr/>
        </p:nvSpPr>
        <p:spPr>
          <a:xfrm>
            <a:off x="640080" y="2029968"/>
            <a:ext cx="3977640" cy="3346704"/>
          </a:xfrm>
          <a:prstGeom prst="roundRect">
            <a:avLst>
              <a:gd name="adj" fmla="val 4098"/>
            </a:avLst>
          </a:prstGeom>
          <a:solidFill>
            <a:srgbClr val="DFF3EB"/>
          </a:solidFill>
          <a:ln w="6350">
            <a:solidFill>
              <a:srgbClr val="DFF3EB"/>
            </a:solidFill>
            <a:prstDash val="solid"/>
          </a:ln>
        </p:spPr>
      </p:sp>
      <p:sp>
        <p:nvSpPr>
          <p:cNvPr id="7" name="Text 5"/>
          <p:cNvSpPr/>
          <p:nvPr/>
        </p:nvSpPr>
        <p:spPr>
          <a:xfrm>
            <a:off x="950976" y="2350008"/>
            <a:ext cx="3346704" cy="274320"/>
          </a:xfrm>
          <a:prstGeom prst="rect">
            <a:avLst/>
          </a:prstGeom>
          <a:noFill/>
          <a:ln/>
        </p:spPr>
        <p:txBody>
          <a:bodyPr wrap="square" lIns="0" tIns="0" rIns="0" bIns="0" rtlCol="0" anchor="ctr"/>
          <a:lstStyle/>
          <a:p>
            <a:pPr indent="0" marL="0">
              <a:buNone/>
            </a:pPr>
            <a:r>
              <a:rPr lang="en-US" sz="1200" b="1" spc="130" kern="0" dirty="0">
                <a:solidFill>
                  <a:srgbClr val="247A66"/>
                </a:solidFill>
                <a:latin typeface="Arial" pitchFamily="34" charset="0"/>
                <a:ea typeface="Arial" pitchFamily="34" charset="-122"/>
                <a:cs typeface="Arial" pitchFamily="34" charset="-120"/>
              </a:rPr>
              <a:t>NEXT REVIEW</a:t>
            </a:r>
            <a:endParaRPr lang="en-US" sz="1200" dirty="0"/>
          </a:p>
        </p:txBody>
      </p:sp>
      <p:sp>
        <p:nvSpPr>
          <p:cNvPr id="8" name="Text 6"/>
          <p:cNvSpPr/>
          <p:nvPr/>
        </p:nvSpPr>
        <p:spPr>
          <a:xfrm>
            <a:off x="950976" y="2926080"/>
            <a:ext cx="3346704" cy="630936"/>
          </a:xfrm>
          <a:prstGeom prst="rect">
            <a:avLst/>
          </a:prstGeom>
          <a:noFill/>
          <a:ln/>
        </p:spPr>
        <p:txBody>
          <a:bodyPr wrap="square" lIns="0" tIns="0" rIns="0" bIns="0" rtlCol="0" anchor="ctr"/>
          <a:lstStyle/>
          <a:p>
            <a:pPr indent="0" marL="0">
              <a:buNone/>
            </a:pPr>
            <a:r>
              <a:rPr lang="en-US" sz="3100" b="1" dirty="0">
                <a:solidFill>
                  <a:srgbClr val="163A35"/>
                </a:solidFill>
                <a:latin typeface="Arial" pitchFamily="34" charset="0"/>
                <a:ea typeface="Arial" pitchFamily="34" charset="-122"/>
                <a:cs typeface="Arial" pitchFamily="34" charset="-120"/>
              </a:rPr>
              <a:t>2026-02-10</a:t>
            </a:r>
            <a:endParaRPr lang="en-US" sz="3100" dirty="0"/>
          </a:p>
        </p:txBody>
      </p:sp>
      <p:sp>
        <p:nvSpPr>
          <p:cNvPr id="9" name="Text 7"/>
          <p:cNvSpPr/>
          <p:nvPr/>
        </p:nvSpPr>
        <p:spPr>
          <a:xfrm>
            <a:off x="950976" y="3968496"/>
            <a:ext cx="3291840" cy="859536"/>
          </a:xfrm>
          <a:prstGeom prst="rect">
            <a:avLst/>
          </a:prstGeom>
          <a:noFill/>
          <a:ln/>
        </p:spPr>
        <p:txBody>
          <a:bodyPr wrap="square" lIns="0" tIns="0" rIns="0" bIns="0" rtlCol="0" anchor="ctr"/>
          <a:lstStyle/>
          <a:p>
            <a:pPr indent="0" marL="0">
              <a:buNone/>
            </a:pPr>
            <a:r>
              <a:rPr lang="en-US" sz="2200" b="1" dirty="0">
                <a:solidFill>
                  <a:srgbClr val="163A35"/>
                </a:solidFill>
                <a:latin typeface="Arial" pitchFamily="34" charset="0"/>
                <a:ea typeface="Arial" pitchFamily="34" charset="-122"/>
                <a:cs typeface="Arial" pitchFamily="34" charset="-120"/>
              </a:rPr>
              <a:t>Review findings before</a:t>
            </a:r>
            <a:endParaRPr lang="en-US" sz="2200" dirty="0"/>
          </a:p>
          <a:p>
            <a:pPr indent="0" marL="0">
              <a:buNone/>
            </a:pPr>
            <a:r>
              <a:rPr lang="en-US" sz="2200" b="1" dirty="0">
                <a:solidFill>
                  <a:srgbClr val="163A35"/>
                </a:solidFill>
                <a:latin typeface="Arial" pitchFamily="34" charset="0"/>
                <a:ea typeface="Arial" pitchFamily="34" charset="-122"/>
                <a:cs typeface="Arial" pitchFamily="34" charset="-120"/>
              </a:rPr>
              <a:t>confirming a launch date.</a:t>
            </a:r>
            <a:endParaRPr lang="en-US" sz="2200" dirty="0"/>
          </a:p>
        </p:txBody>
      </p:sp>
      <p:sp>
        <p:nvSpPr>
          <p:cNvPr id="10" name="Shape 8"/>
          <p:cNvSpPr/>
          <p:nvPr/>
        </p:nvSpPr>
        <p:spPr>
          <a:xfrm>
            <a:off x="5257800" y="2148840"/>
            <a:ext cx="530352" cy="530352"/>
          </a:xfrm>
          <a:prstGeom prst="ellipse">
            <a:avLst/>
          </a:prstGeom>
          <a:solidFill>
            <a:srgbClr val="DFF3EB"/>
          </a:solidFill>
          <a:ln w="12700">
            <a:solidFill>
              <a:srgbClr val="DFF3EB"/>
            </a:solidFill>
            <a:prstDash val="solid"/>
          </a:ln>
        </p:spPr>
      </p:sp>
      <p:sp>
        <p:nvSpPr>
          <p:cNvPr id="11" name="Text 9"/>
          <p:cNvSpPr/>
          <p:nvPr/>
        </p:nvSpPr>
        <p:spPr>
          <a:xfrm>
            <a:off x="5257800" y="2157984"/>
            <a:ext cx="530352" cy="493776"/>
          </a:xfrm>
          <a:prstGeom prst="rect">
            <a:avLst/>
          </a:prstGeom>
          <a:noFill/>
          <a:ln/>
        </p:spPr>
        <p:txBody>
          <a:bodyPr wrap="square" lIns="0" tIns="0" rIns="0" bIns="0" rtlCol="0" anchor="ctr"/>
          <a:lstStyle/>
          <a:p>
            <a:pPr algn="ctr" indent="0" marL="0">
              <a:buNone/>
            </a:pPr>
            <a:r>
              <a:rPr lang="en-US" sz="1800" b="1" dirty="0">
                <a:solidFill>
                  <a:srgbClr val="163A35"/>
                </a:solidFill>
                <a:latin typeface="Arial" pitchFamily="34" charset="0"/>
                <a:ea typeface="Arial" pitchFamily="34" charset="-122"/>
                <a:cs typeface="Arial" pitchFamily="34" charset="-120"/>
              </a:rPr>
              <a:t>1</a:t>
            </a:r>
            <a:endParaRPr lang="en-US" sz="1800" dirty="0"/>
          </a:p>
        </p:txBody>
      </p:sp>
      <p:sp>
        <p:nvSpPr>
          <p:cNvPr id="12" name="Text 10"/>
          <p:cNvSpPr/>
          <p:nvPr/>
        </p:nvSpPr>
        <p:spPr>
          <a:xfrm>
            <a:off x="6044184" y="2084832"/>
            <a:ext cx="5376672" cy="603504"/>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Review Maya’s regression results</a:t>
            </a:r>
            <a:endParaRPr lang="en-US" sz="2200" dirty="0"/>
          </a:p>
        </p:txBody>
      </p:sp>
      <p:sp>
        <p:nvSpPr>
          <p:cNvPr id="13" name="Shape 11"/>
          <p:cNvSpPr/>
          <p:nvPr/>
        </p:nvSpPr>
        <p:spPr>
          <a:xfrm>
            <a:off x="5257800" y="3355848"/>
            <a:ext cx="530352" cy="530352"/>
          </a:xfrm>
          <a:prstGeom prst="ellipse">
            <a:avLst/>
          </a:prstGeom>
          <a:solidFill>
            <a:srgbClr val="DFF3EB"/>
          </a:solidFill>
          <a:ln w="12700">
            <a:solidFill>
              <a:srgbClr val="DFF3EB"/>
            </a:solidFill>
            <a:prstDash val="solid"/>
          </a:ln>
        </p:spPr>
      </p:sp>
      <p:sp>
        <p:nvSpPr>
          <p:cNvPr id="14" name="Text 12"/>
          <p:cNvSpPr/>
          <p:nvPr/>
        </p:nvSpPr>
        <p:spPr>
          <a:xfrm>
            <a:off x="5257800" y="3364992"/>
            <a:ext cx="530352" cy="493776"/>
          </a:xfrm>
          <a:prstGeom prst="rect">
            <a:avLst/>
          </a:prstGeom>
          <a:noFill/>
          <a:ln/>
        </p:spPr>
        <p:txBody>
          <a:bodyPr wrap="square" lIns="0" tIns="0" rIns="0" bIns="0" rtlCol="0" anchor="ctr"/>
          <a:lstStyle/>
          <a:p>
            <a:pPr algn="ctr" indent="0" marL="0">
              <a:buNone/>
            </a:pPr>
            <a:r>
              <a:rPr lang="en-US" sz="1800" b="1" dirty="0">
                <a:solidFill>
                  <a:srgbClr val="163A35"/>
                </a:solidFill>
                <a:latin typeface="Arial" pitchFamily="34" charset="0"/>
                <a:ea typeface="Arial" pitchFamily="34" charset="-122"/>
                <a:cs typeface="Arial" pitchFamily="34" charset="-120"/>
              </a:rPr>
              <a:t>2</a:t>
            </a:r>
            <a:endParaRPr lang="en-US" sz="1800" dirty="0"/>
          </a:p>
        </p:txBody>
      </p:sp>
      <p:sp>
        <p:nvSpPr>
          <p:cNvPr id="15" name="Text 13"/>
          <p:cNvSpPr/>
          <p:nvPr/>
        </p:nvSpPr>
        <p:spPr>
          <a:xfrm>
            <a:off x="6044184" y="3282696"/>
            <a:ext cx="5376672" cy="685800"/>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Review Leo’s accessibility findings</a:t>
            </a:r>
            <a:endParaRPr lang="en-US" sz="2200" dirty="0"/>
          </a:p>
        </p:txBody>
      </p:sp>
      <p:sp>
        <p:nvSpPr>
          <p:cNvPr id="16" name="Text 14"/>
          <p:cNvSpPr/>
          <p:nvPr/>
        </p:nvSpPr>
        <p:spPr>
          <a:xfrm>
            <a:off x="5257800" y="4645152"/>
            <a:ext cx="6163056" cy="804672"/>
          </a:xfrm>
          <a:prstGeom prst="rect">
            <a:avLst/>
          </a:prstGeom>
          <a:noFill/>
          <a:ln/>
        </p:spPr>
        <p:txBody>
          <a:bodyPr wrap="square" lIns="0" tIns="0" rIns="0" bIns="0" rtlCol="0" anchor="ctr"/>
          <a:lstStyle/>
          <a:p>
            <a:pPr indent="0" marL="0">
              <a:buNone/>
            </a:pPr>
            <a:r>
              <a:rPr lang="en-US" sz="1900" b="1" dirty="0">
                <a:solidFill>
                  <a:srgbClr val="F6D58E"/>
                </a:solidFill>
                <a:latin typeface="Arial" pitchFamily="34" charset="0"/>
                <a:ea typeface="Arial" pitchFamily="34" charset="-122"/>
                <a:cs typeface="Arial" pitchFamily="34" charset="-120"/>
              </a:rPr>
              <a:t>2026-02-16 remains a conditional target,</a:t>
            </a:r>
            <a:endParaRPr lang="en-US" sz="1900" dirty="0"/>
          </a:p>
          <a:p>
            <a:pPr indent="0" marL="0">
              <a:buNone/>
            </a:pPr>
            <a:r>
              <a:rPr lang="en-US" sz="1900" b="1" dirty="0">
                <a:solidFill>
                  <a:srgbClr val="F6D58E"/>
                </a:solidFill>
                <a:latin typeface="Arial" pitchFamily="34" charset="0"/>
                <a:ea typeface="Arial" pitchFamily="34" charset="-122"/>
                <a:cs typeface="Arial" pitchFamily="34" charset="-120"/>
              </a:rPr>
              <a:t>not an approved launch commitment.</a:t>
            </a:r>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OpxSkills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Harbor Desk — Product beta review</dc:title>
  <dc:subject>Synthetic Harbor Desk beta decision review; no approved launch commitment</dc:subject>
  <dc:creator>OpxSkills — Codex session exercise</dc:creator>
  <cp:lastModifiedBy>OpxSkills — Codex session exercise</cp:lastModifiedBy>
  <cp:revision>1</cp:revision>
  <dcterms:created xsi:type="dcterms:W3CDTF">2026-10-04T14:46:41Z</dcterms:created>
  <dcterms:modified xsi:type="dcterms:W3CDTF">2026-10-04T14:46:41Z</dcterms:modified>
</cp:coreProperties>
</file>